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90" r:id="rId3"/>
    <p:sldId id="283" r:id="rId4"/>
    <p:sldId id="284" r:id="rId5"/>
    <p:sldId id="285" r:id="rId6"/>
    <p:sldId id="286" r:id="rId7"/>
    <p:sldId id="287" r:id="rId8"/>
    <p:sldId id="289" r:id="rId9"/>
    <p:sldId id="291" r:id="rId10"/>
    <p:sldId id="273" r:id="rId11"/>
    <p:sldId id="262" r:id="rId12"/>
    <p:sldId id="263" r:id="rId13"/>
    <p:sldId id="265" r:id="rId14"/>
    <p:sldId id="269" r:id="rId15"/>
    <p:sldId id="270" r:id="rId16"/>
    <p:sldId id="271" r:id="rId17"/>
    <p:sldId id="312" r:id="rId18"/>
    <p:sldId id="313" r:id="rId19"/>
    <p:sldId id="297" r:id="rId20"/>
    <p:sldId id="298" r:id="rId21"/>
    <p:sldId id="299" r:id="rId22"/>
    <p:sldId id="274" r:id="rId23"/>
    <p:sldId id="294" r:id="rId24"/>
    <p:sldId id="314" r:id="rId25"/>
    <p:sldId id="315" r:id="rId26"/>
    <p:sldId id="300" r:id="rId27"/>
    <p:sldId id="296" r:id="rId28"/>
    <p:sldId id="301" r:id="rId29"/>
    <p:sldId id="302" r:id="rId30"/>
    <p:sldId id="316" r:id="rId31"/>
    <p:sldId id="303" r:id="rId32"/>
    <p:sldId id="304" r:id="rId33"/>
    <p:sldId id="306" r:id="rId34"/>
    <p:sldId id="276" r:id="rId35"/>
    <p:sldId id="278" r:id="rId36"/>
    <p:sldId id="282" r:id="rId37"/>
    <p:sldId id="308" r:id="rId38"/>
    <p:sldId id="310" r:id="rId39"/>
    <p:sldId id="305" r:id="rId40"/>
    <p:sldId id="307" r:id="rId41"/>
    <p:sldId id="311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965" y="35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vidama\Desktop\ComparisonsWithKN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barChart>
        <c:barDir val="col"/>
        <c:grouping val="clustered"/>
        <c:ser>
          <c:idx val="0"/>
          <c:order val="0"/>
          <c:tx>
            <c:strRef>
              <c:f>Sheet3!$B$1</c:f>
              <c:strCache>
                <c:ptCount val="1"/>
                <c:pt idx="0">
                  <c:v>GSEA</c:v>
                </c:pt>
              </c:strCache>
            </c:strRef>
          </c:tx>
          <c:cat>
            <c:strRef>
              <c:f>Sheet3!$A$2:$A$4</c:f>
              <c:strCache>
                <c:ptCount val="3"/>
                <c:pt idx="0">
                  <c:v>Simulation1</c:v>
                </c:pt>
                <c:pt idx="1">
                  <c:v>Simulation2</c:v>
                </c:pt>
                <c:pt idx="2">
                  <c:v>Simulation3</c:v>
                </c:pt>
              </c:strCache>
            </c:strRef>
          </c:cat>
          <c:val>
            <c:numRef>
              <c:f>Sheet3!$B$2:$B$4</c:f>
              <c:numCache>
                <c:formatCode>General</c:formatCode>
                <c:ptCount val="3"/>
                <c:pt idx="0">
                  <c:v>60</c:v>
                </c:pt>
                <c:pt idx="1">
                  <c:v>60.4</c:v>
                </c:pt>
                <c:pt idx="2">
                  <c:v>60.2</c:v>
                </c:pt>
              </c:numCache>
            </c:numRef>
          </c:val>
        </c:ser>
        <c:ser>
          <c:idx val="1"/>
          <c:order val="1"/>
          <c:tx>
            <c:strRef>
              <c:f>Sheet3!$C$1</c:f>
              <c:strCache>
                <c:ptCount val="1"/>
                <c:pt idx="0">
                  <c:v>Mean.Z</c:v>
                </c:pt>
              </c:strCache>
            </c:strRef>
          </c:tx>
          <c:cat>
            <c:strRef>
              <c:f>Sheet3!$A$2:$A$4</c:f>
              <c:strCache>
                <c:ptCount val="3"/>
                <c:pt idx="0">
                  <c:v>Simulation1</c:v>
                </c:pt>
                <c:pt idx="1">
                  <c:v>Simulation2</c:v>
                </c:pt>
                <c:pt idx="2">
                  <c:v>Simulation3</c:v>
                </c:pt>
              </c:strCache>
            </c:strRef>
          </c:cat>
          <c:val>
            <c:numRef>
              <c:f>Sheet3!$C$2:$C$4</c:f>
              <c:numCache>
                <c:formatCode>General</c:formatCode>
                <c:ptCount val="3"/>
                <c:pt idx="0">
                  <c:v>65.3</c:v>
                </c:pt>
                <c:pt idx="1">
                  <c:v>61</c:v>
                </c:pt>
                <c:pt idx="2">
                  <c:v>61.2</c:v>
                </c:pt>
              </c:numCache>
            </c:numRef>
          </c:val>
        </c:ser>
        <c:ser>
          <c:idx val="2"/>
          <c:order val="2"/>
          <c:tx>
            <c:strRef>
              <c:f>Sheet3!$D$1</c:f>
              <c:strCache>
                <c:ptCount val="1"/>
                <c:pt idx="0">
                  <c:v>MeanAbs.Z</c:v>
                </c:pt>
              </c:strCache>
            </c:strRef>
          </c:tx>
          <c:cat>
            <c:strRef>
              <c:f>Sheet3!$A$2:$A$4</c:f>
              <c:strCache>
                <c:ptCount val="3"/>
                <c:pt idx="0">
                  <c:v>Simulation1</c:v>
                </c:pt>
                <c:pt idx="1">
                  <c:v>Simulation2</c:v>
                </c:pt>
                <c:pt idx="2">
                  <c:v>Simulation3</c:v>
                </c:pt>
              </c:strCache>
            </c:strRef>
          </c:cat>
          <c:val>
            <c:numRef>
              <c:f>Sheet3!$D$2:$D$4</c:f>
              <c:numCache>
                <c:formatCode>General</c:formatCode>
                <c:ptCount val="3"/>
                <c:pt idx="0">
                  <c:v>67.7</c:v>
                </c:pt>
                <c:pt idx="1">
                  <c:v>65.8</c:v>
                </c:pt>
                <c:pt idx="2">
                  <c:v>64.7</c:v>
                </c:pt>
              </c:numCache>
            </c:numRef>
          </c:val>
        </c:ser>
        <c:ser>
          <c:idx val="3"/>
          <c:order val="3"/>
          <c:tx>
            <c:strRef>
              <c:f>Sheet3!$E$1</c:f>
              <c:strCache>
                <c:ptCount val="1"/>
                <c:pt idx="0">
                  <c:v>MaxMean</c:v>
                </c:pt>
              </c:strCache>
            </c:strRef>
          </c:tx>
          <c:cat>
            <c:strRef>
              <c:f>Sheet3!$A$2:$A$4</c:f>
              <c:strCache>
                <c:ptCount val="3"/>
                <c:pt idx="0">
                  <c:v>Simulation1</c:v>
                </c:pt>
                <c:pt idx="1">
                  <c:v>Simulation2</c:v>
                </c:pt>
                <c:pt idx="2">
                  <c:v>Simulation3</c:v>
                </c:pt>
              </c:strCache>
            </c:strRef>
          </c:cat>
          <c:val>
            <c:numRef>
              <c:f>Sheet3!$E$2:$E$4</c:f>
              <c:numCache>
                <c:formatCode>General</c:formatCode>
                <c:ptCount val="3"/>
                <c:pt idx="0">
                  <c:v>80.900000000000006</c:v>
                </c:pt>
                <c:pt idx="1">
                  <c:v>68.900000000000006</c:v>
                </c:pt>
                <c:pt idx="2">
                  <c:v>68.7</c:v>
                </c:pt>
              </c:numCache>
            </c:numRef>
          </c:val>
        </c:ser>
        <c:ser>
          <c:idx val="4"/>
          <c:order val="4"/>
          <c:tx>
            <c:strRef>
              <c:f>Sheet3!$F$1</c:f>
              <c:strCache>
                <c:ptCount val="1"/>
                <c:pt idx="0">
                  <c:v>BGSA</c:v>
                </c:pt>
              </c:strCache>
            </c:strRef>
          </c:tx>
          <c:cat>
            <c:strRef>
              <c:f>Sheet3!$A$2:$A$4</c:f>
              <c:strCache>
                <c:ptCount val="3"/>
                <c:pt idx="0">
                  <c:v>Simulation1</c:v>
                </c:pt>
                <c:pt idx="1">
                  <c:v>Simulation2</c:v>
                </c:pt>
                <c:pt idx="2">
                  <c:v>Simulation3</c:v>
                </c:pt>
              </c:strCache>
            </c:strRef>
          </c:cat>
          <c:val>
            <c:numRef>
              <c:f>Sheet3!$F$2:$F$4</c:f>
              <c:numCache>
                <c:formatCode>General</c:formatCode>
                <c:ptCount val="3"/>
                <c:pt idx="0">
                  <c:v>87.2</c:v>
                </c:pt>
                <c:pt idx="1">
                  <c:v>79.099999999999994</c:v>
                </c:pt>
                <c:pt idx="2">
                  <c:v>77</c:v>
                </c:pt>
              </c:numCache>
            </c:numRef>
          </c:val>
        </c:ser>
        <c:axId val="67949696"/>
        <c:axId val="67951232"/>
      </c:barChart>
      <c:catAx>
        <c:axId val="67949696"/>
        <c:scaling>
          <c:orientation val="minMax"/>
        </c:scaling>
        <c:axPos val="b"/>
        <c:tickLblPos val="nextTo"/>
        <c:crossAx val="67951232"/>
        <c:crosses val="autoZero"/>
        <c:auto val="1"/>
        <c:lblAlgn val="ctr"/>
        <c:lblOffset val="100"/>
      </c:catAx>
      <c:valAx>
        <c:axId val="67951232"/>
        <c:scaling>
          <c:orientation val="minMax"/>
        </c:scaling>
        <c:axPos val="l"/>
        <c:majorGridlines/>
        <c:numFmt formatCode="General" sourceLinked="1"/>
        <c:tickLblPos val="nextTo"/>
        <c:crossAx val="67949696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EA051-94A9-4713-A30B-92982E3A672E}" type="datetimeFigureOut">
              <a:rPr lang="en-US" smtClean="0"/>
              <a:t>27-Dec-11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7A254-4963-4D52-B85C-9A2800A309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7A254-4963-4D52-B85C-9A2800A3097A}" type="slidenum">
              <a:rPr lang="en-US" smtClean="0"/>
              <a:t>32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27-Dec-11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27-Dec-11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27-Dec-11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27-Dec-11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27-Dec-11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27-Dec-11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27-Dec-11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27-Dec-11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27-Dec-11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27-Dec-11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27-Dec-11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27-Dec-11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10" Type="http://schemas.openxmlformats.org/officeDocument/2006/relationships/image" Target="../media/image24.png"/><Relationship Id="rId4" Type="http://schemas.openxmlformats.org/officeDocument/2006/relationships/image" Target="../media/image18.wmf"/><Relationship Id="rId9" Type="http://schemas.openxmlformats.org/officeDocument/2006/relationships/image" Target="../media/image23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.bin"/><Relationship Id="rId5" Type="http://schemas.openxmlformats.org/officeDocument/2006/relationships/oleObject" Target="../embeddings/oleObject10.bin"/><Relationship Id="rId4" Type="http://schemas.openxmlformats.org/officeDocument/2006/relationships/image" Target="../media/image3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png"/><Relationship Id="rId4" Type="http://schemas.openxmlformats.org/officeDocument/2006/relationships/image" Target="../media/image44.png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066800"/>
            <a:ext cx="7924800" cy="230505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Bayesian gene set analysis for identifying significant</a:t>
            </a:r>
            <a:br>
              <a:rPr lang="en-US" sz="4000" b="1" dirty="0" smtClean="0"/>
            </a:br>
            <a:r>
              <a:rPr lang="en-US" sz="4000" b="1" dirty="0" smtClean="0"/>
              <a:t>biological pathways</a:t>
            </a:r>
            <a:endParaRPr lang="he-IL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553200" cy="2133600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Babak</a:t>
            </a:r>
            <a:r>
              <a:rPr lang="en-US" dirty="0" smtClean="0"/>
              <a:t> </a:t>
            </a:r>
            <a:r>
              <a:rPr lang="en-US" dirty="0" err="1" smtClean="0"/>
              <a:t>Shahbaba</a:t>
            </a:r>
            <a:endParaRPr lang="en-US" dirty="0" smtClean="0"/>
          </a:p>
          <a:p>
            <a:r>
              <a:rPr lang="en-US" i="1" dirty="0" smtClean="0"/>
              <a:t>University of California, Irvine, USA</a:t>
            </a:r>
          </a:p>
          <a:p>
            <a:r>
              <a:rPr lang="en-US" dirty="0" smtClean="0"/>
              <a:t>and Robert </a:t>
            </a:r>
            <a:r>
              <a:rPr lang="en-US" dirty="0" err="1" smtClean="0"/>
              <a:t>Tibshirani</a:t>
            </a:r>
            <a:r>
              <a:rPr lang="en-US" dirty="0" smtClean="0"/>
              <a:t>, Catherine M. </a:t>
            </a:r>
            <a:r>
              <a:rPr lang="en-US" dirty="0" err="1" smtClean="0"/>
              <a:t>Shachaf</a:t>
            </a:r>
            <a:r>
              <a:rPr lang="en-US" dirty="0" smtClean="0"/>
              <a:t> and Sylvia K. Plevritis</a:t>
            </a:r>
          </a:p>
          <a:p>
            <a:r>
              <a:rPr lang="en-US" i="1" dirty="0" smtClean="0"/>
              <a:t>Stanford University, USA</a:t>
            </a:r>
          </a:p>
          <a:p>
            <a:endParaRPr lang="en-US" i="1" dirty="0" smtClean="0"/>
          </a:p>
          <a:p>
            <a:r>
              <a:rPr lang="en-US" i="1" dirty="0" smtClean="0"/>
              <a:t>Journal of the Royal Statistical </a:t>
            </a:r>
            <a:r>
              <a:rPr lang="en-US" i="1" dirty="0" smtClean="0"/>
              <a:t>Society 2011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Fast intro to Bayesian inference and estimation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Likelihood</a:t>
            </a:r>
          </a:p>
          <a:p>
            <a:r>
              <a:rPr lang="en-US" dirty="0" err="1" smtClean="0"/>
              <a:t>Bayes</a:t>
            </a:r>
            <a:r>
              <a:rPr lang="en-US" dirty="0" smtClean="0"/>
              <a:t>: priors and posteriors</a:t>
            </a:r>
          </a:p>
          <a:p>
            <a:r>
              <a:rPr lang="en-US" dirty="0" smtClean="0"/>
              <a:t>MCMC</a:t>
            </a:r>
          </a:p>
          <a:p>
            <a:r>
              <a:rPr lang="en-US" dirty="0" smtClean="0"/>
              <a:t>Estimation using Gibbs sampling</a:t>
            </a:r>
          </a:p>
          <a:p>
            <a:r>
              <a:rPr lang="en-US" dirty="0" smtClean="0"/>
              <a:t>Hierarchical </a:t>
            </a:r>
            <a:r>
              <a:rPr lang="en-US" dirty="0" err="1" smtClean="0"/>
              <a:t>Bayes</a:t>
            </a:r>
            <a:r>
              <a:rPr lang="en-US" dirty="0" smtClean="0"/>
              <a:t>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Maximum likelihood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Autofit/>
          </a:bodyPr>
          <a:lstStyle/>
          <a:p>
            <a:pPr>
              <a:buClr>
                <a:schemeClr val="accent2"/>
              </a:buClr>
            </a:pPr>
            <a:r>
              <a:rPr lang="en-US" dirty="0" smtClean="0">
                <a:solidFill>
                  <a:schemeClr val="accent2"/>
                </a:solidFill>
              </a:rPr>
              <a:t>Likelihood: </a:t>
            </a:r>
          </a:p>
          <a:p>
            <a:pPr>
              <a:buClr>
                <a:schemeClr val="accent2"/>
              </a:buClr>
            </a:pPr>
            <a:r>
              <a:rPr lang="en-US" dirty="0" smtClean="0">
                <a:solidFill>
                  <a:schemeClr val="accent2"/>
                </a:solidFill>
              </a:rPr>
              <a:t>Maximum likelihood</a:t>
            </a:r>
            <a:r>
              <a:rPr lang="en-US" dirty="0" smtClean="0"/>
              <a:t> (ML) method:   </a:t>
            </a:r>
          </a:p>
          <a:p>
            <a:pPr>
              <a:buClr>
                <a:schemeClr val="accent2"/>
              </a:buClr>
              <a:buNone/>
            </a:pPr>
            <a:endParaRPr lang="en-US" dirty="0" smtClean="0"/>
          </a:p>
          <a:p>
            <a:pPr>
              <a:buClr>
                <a:schemeClr val="accent2"/>
              </a:buClr>
              <a:buNone/>
            </a:pPr>
            <a:endParaRPr lang="en-US" dirty="0" smtClean="0"/>
          </a:p>
          <a:p>
            <a:pPr>
              <a:buClr>
                <a:schemeClr val="accent2"/>
              </a:buClr>
            </a:pPr>
            <a:r>
              <a:rPr lang="en-US" dirty="0" smtClean="0"/>
              <a:t>Informally: we don’t use any prior knowledge about the parameters; we seek those values that “explain” the data in the best way .</a:t>
            </a: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667000" y="2971800"/>
          <a:ext cx="3048000" cy="785385"/>
        </p:xfrm>
        <a:graphic>
          <a:graphicData uri="http://schemas.openxmlformats.org/presentationml/2006/ole">
            <p:oleObj spid="_x0000_s1028" name="Equation" r:id="rId3" imgW="1676160" imgH="431640" progId="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971800" y="1676400"/>
          <a:ext cx="2209800" cy="453292"/>
        </p:xfrm>
        <a:graphic>
          <a:graphicData uri="http://schemas.openxmlformats.org/presentationml/2006/ole">
            <p:oleObj spid="_x0000_s1031" name="Equation" r:id="rId4" imgW="99036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9445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Bayesian inference</a:t>
            </a:r>
            <a:endParaRPr lang="he-IL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chemeClr val="accent2"/>
              </a:buClr>
              <a:buNone/>
            </a:pPr>
            <a:r>
              <a:rPr lang="en-US" sz="2400" i="1" dirty="0" smtClean="0">
                <a:solidFill>
                  <a:schemeClr val="accent2"/>
                </a:solidFill>
              </a:rPr>
              <a:t>    Bayesian leaning</a:t>
            </a:r>
            <a:r>
              <a:rPr lang="en-US" sz="2400" dirty="0" smtClean="0"/>
              <a:t> considers     </a:t>
            </a:r>
            <a:r>
              <a:rPr lang="en-US" sz="2400" dirty="0" smtClean="0">
                <a:latin typeface="Symbol" pitchFamily="18" charset="2"/>
              </a:rPr>
              <a:t> </a:t>
            </a:r>
            <a:r>
              <a:rPr lang="en-US" sz="2400" dirty="0" smtClean="0"/>
              <a:t>(the parameter vector to be   </a:t>
            </a: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400" dirty="0" smtClean="0"/>
              <a:t>    estimated) to be a </a:t>
            </a:r>
            <a:r>
              <a:rPr lang="en-US" sz="2400" b="1" i="1" dirty="0" smtClean="0">
                <a:solidFill>
                  <a:schemeClr val="accent2"/>
                </a:solidFill>
              </a:rPr>
              <a:t>random variable</a:t>
            </a:r>
            <a:r>
              <a:rPr lang="en-US" sz="2400" b="1" dirty="0" smtClean="0"/>
              <a:t>.</a:t>
            </a:r>
          </a:p>
          <a:p>
            <a:pPr>
              <a:buClr>
                <a:schemeClr val="accent2"/>
              </a:buClr>
              <a:buFontTx/>
              <a:buNone/>
            </a:pPr>
            <a:r>
              <a:rPr lang="en-US" sz="2400" dirty="0" smtClean="0"/>
              <a:t>     Before we observe the data, the parameters are described by a </a:t>
            </a:r>
            <a:r>
              <a:rPr lang="en-US" sz="2400" i="1" dirty="0" smtClean="0">
                <a:solidFill>
                  <a:schemeClr val="accent2"/>
                </a:solidFill>
              </a:rPr>
              <a:t>prior</a:t>
            </a:r>
            <a:r>
              <a:rPr lang="en-US" sz="2400" dirty="0" smtClean="0"/>
              <a:t> which is typically very broad. Once we observed the data, we can make use of </a:t>
            </a:r>
            <a:r>
              <a:rPr lang="en-US" sz="2400" dirty="0" err="1" smtClean="0"/>
              <a:t>Bayes</a:t>
            </a:r>
            <a:r>
              <a:rPr lang="en-US" sz="2400" dirty="0" smtClean="0"/>
              <a:t>’ formula to find </a:t>
            </a:r>
            <a:r>
              <a:rPr lang="en-US" sz="2400" i="1" dirty="0" smtClean="0">
                <a:solidFill>
                  <a:schemeClr val="accent2"/>
                </a:solidFill>
              </a:rPr>
              <a:t>posterior</a:t>
            </a:r>
            <a:r>
              <a:rPr lang="en-US" sz="2400" i="1" dirty="0" smtClean="0"/>
              <a:t>.  </a:t>
            </a:r>
            <a:r>
              <a:rPr lang="en-US" sz="2400" dirty="0" smtClean="0">
                <a:solidFill>
                  <a:schemeClr val="tx2"/>
                </a:solidFill>
              </a:rPr>
              <a:t>Since some values of the parameters are more consistent with the data than others, the </a:t>
            </a:r>
            <a:r>
              <a:rPr lang="en-US" sz="2400" i="1" dirty="0" smtClean="0">
                <a:solidFill>
                  <a:schemeClr val="accent2"/>
                </a:solidFill>
              </a:rPr>
              <a:t>posterior</a:t>
            </a:r>
            <a:r>
              <a:rPr lang="en-US" sz="2400" dirty="0" smtClean="0">
                <a:solidFill>
                  <a:schemeClr val="tx2"/>
                </a:solidFill>
              </a:rPr>
              <a:t> is narrower than </a:t>
            </a:r>
            <a:r>
              <a:rPr lang="en-US" sz="2400" i="1" dirty="0" smtClean="0">
                <a:solidFill>
                  <a:schemeClr val="accent2"/>
                </a:solidFill>
              </a:rPr>
              <a:t>prior</a:t>
            </a:r>
            <a:r>
              <a:rPr lang="en-US" sz="2400" i="1" dirty="0" smtClean="0"/>
              <a:t>. </a:t>
            </a:r>
            <a:endParaRPr lang="en-US" sz="2400" dirty="0" smtClean="0"/>
          </a:p>
          <a:p>
            <a:endParaRPr lang="he-IL" sz="2400" dirty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4267200" y="1676400"/>
          <a:ext cx="217529" cy="304800"/>
        </p:xfrm>
        <a:graphic>
          <a:graphicData uri="http://schemas.openxmlformats.org/presentationml/2006/ole">
            <p:oleObj spid="_x0000_s2051" name="Equation" r:id="rId3" imgW="126720" imgH="177480" progId="">
              <p:embed/>
            </p:oleObj>
          </a:graphicData>
        </a:graphic>
      </p:graphicFrame>
      <p:pic>
        <p:nvPicPr>
          <p:cNvPr id="6" name="Picture 8" descr="D:\DOld\Teaching\Recognition\MachineLearningHome\Lect1\BInference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4724400"/>
            <a:ext cx="2745195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5181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buClr>
                <a:schemeClr val="accent2"/>
              </a:buClr>
            </a:pPr>
            <a:endParaRPr lang="en-US" sz="2400" dirty="0" smtClean="0"/>
          </a:p>
          <a:p>
            <a:pPr>
              <a:buClr>
                <a:schemeClr val="accent2"/>
              </a:buClr>
              <a:buNone/>
            </a:pPr>
            <a:r>
              <a:rPr lang="en-US" sz="2400" dirty="0" smtClean="0"/>
              <a:t>   </a:t>
            </a:r>
            <a:r>
              <a:rPr lang="en-US" sz="2400" dirty="0" smtClean="0"/>
              <a:t>MAP estimator is  </a:t>
            </a:r>
            <a:r>
              <a:rPr lang="en-US" sz="2400" dirty="0" smtClean="0"/>
              <a:t>the </a:t>
            </a:r>
            <a:r>
              <a:rPr lang="en-US" sz="2400" dirty="0"/>
              <a:t>most likely value of </a:t>
            </a:r>
            <a:r>
              <a:rPr lang="en-US" sz="2400" i="1" dirty="0">
                <a:latin typeface="Symbol" pitchFamily="18" charset="2"/>
              </a:rPr>
              <a:t>q</a:t>
            </a:r>
            <a:r>
              <a:rPr lang="en-US" sz="2400" dirty="0"/>
              <a:t> </a:t>
            </a:r>
            <a:r>
              <a:rPr lang="en-US" sz="2400" dirty="0" smtClean="0"/>
              <a:t> given </a:t>
            </a:r>
            <a:r>
              <a:rPr lang="en-US" sz="2400" dirty="0"/>
              <a:t>the data and the prior of </a:t>
            </a:r>
            <a:r>
              <a:rPr lang="en-US" sz="2400" i="1" dirty="0">
                <a:latin typeface="Symbol" pitchFamily="18" charset="2"/>
              </a:rPr>
              <a:t>q</a:t>
            </a:r>
            <a:endParaRPr lang="en-US" sz="2400" dirty="0"/>
          </a:p>
          <a:p>
            <a:pPr>
              <a:buClr>
                <a:schemeClr val="accent2"/>
              </a:buClr>
              <a:buNone/>
            </a:pPr>
            <a:r>
              <a:rPr lang="en-US" sz="2400" dirty="0" smtClean="0"/>
              <a:t>   </a:t>
            </a:r>
            <a:endParaRPr lang="en-US" sz="2400" dirty="0"/>
          </a:p>
          <a:p>
            <a:pPr>
              <a:buClr>
                <a:schemeClr val="accent2"/>
              </a:buClr>
            </a:pPr>
            <a:endParaRPr lang="en-US" sz="2400" dirty="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886700" cy="533400"/>
          </a:xfrm>
          <a:noFill/>
          <a:ln/>
        </p:spPr>
        <p:txBody>
          <a:bodyPr>
            <a:noAutofit/>
          </a:bodyPr>
          <a:lstStyle/>
          <a:p>
            <a:r>
              <a:rPr lang="en-US" sz="3600" dirty="0"/>
              <a:t>Maximum A-Posteriori (MAP) Estimation</a:t>
            </a:r>
          </a:p>
        </p:txBody>
      </p:sp>
      <p:sp>
        <p:nvSpPr>
          <p:cNvPr id="236548" name="Arc 4"/>
          <p:cNvSpPr>
            <a:spLocks/>
          </p:cNvSpPr>
          <p:nvPr/>
        </p:nvSpPr>
        <p:spPr bwMode="auto">
          <a:xfrm flipV="1">
            <a:off x="3581400" y="3962400"/>
            <a:ext cx="533400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236549" name="Arc 5"/>
          <p:cNvSpPr>
            <a:spLocks/>
          </p:cNvSpPr>
          <p:nvPr/>
        </p:nvSpPr>
        <p:spPr bwMode="auto">
          <a:xfrm>
            <a:off x="3657600" y="4114800"/>
            <a:ext cx="1828800" cy="98583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67 w 43200"/>
              <a:gd name="T1" fmla="*/ 23297 h 23297"/>
              <a:gd name="T2" fmla="*/ 43200 w 43200"/>
              <a:gd name="T3" fmla="*/ 21600 h 23297"/>
              <a:gd name="T4" fmla="*/ 21600 w 43200"/>
              <a:gd name="T5" fmla="*/ 21600 h 232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3297" fill="none" extrusionOk="0">
                <a:moveTo>
                  <a:pt x="66" y="23297"/>
                </a:moveTo>
                <a:cubicBezTo>
                  <a:pt x="22" y="22732"/>
                  <a:pt x="0" y="2216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297" stroke="0" extrusionOk="0">
                <a:moveTo>
                  <a:pt x="66" y="23297"/>
                </a:moveTo>
                <a:cubicBezTo>
                  <a:pt x="22" y="22732"/>
                  <a:pt x="0" y="22166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sp>
        <p:nvSpPr>
          <p:cNvPr id="236550" name="Arc 6"/>
          <p:cNvSpPr>
            <a:spLocks/>
          </p:cNvSpPr>
          <p:nvPr/>
        </p:nvSpPr>
        <p:spPr bwMode="auto">
          <a:xfrm flipH="1">
            <a:off x="3886200" y="3962400"/>
            <a:ext cx="1371600" cy="1239838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3 w 43200"/>
              <a:gd name="T1" fmla="*/ 21966 h 21966"/>
              <a:gd name="T2" fmla="*/ 43200 w 43200"/>
              <a:gd name="T3" fmla="*/ 21600 h 21966"/>
              <a:gd name="T4" fmla="*/ 21600 w 43200"/>
              <a:gd name="T5" fmla="*/ 21600 h 2196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966" fill="none" extrusionOk="0">
                <a:moveTo>
                  <a:pt x="3" y="21965"/>
                </a:moveTo>
                <a:cubicBezTo>
                  <a:pt x="1" y="21844"/>
                  <a:pt x="0" y="21722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1966" stroke="0" extrusionOk="0">
                <a:moveTo>
                  <a:pt x="3" y="21965"/>
                </a:moveTo>
                <a:cubicBezTo>
                  <a:pt x="1" y="21844"/>
                  <a:pt x="0" y="21722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he-IL"/>
          </a:p>
        </p:txBody>
      </p:sp>
      <p:graphicFrame>
        <p:nvGraphicFramePr>
          <p:cNvPr id="236559" name="Object 15"/>
          <p:cNvGraphicFramePr>
            <a:graphicFrameLocks noChangeAspect="1"/>
          </p:cNvGraphicFramePr>
          <p:nvPr/>
        </p:nvGraphicFramePr>
        <p:xfrm>
          <a:off x="1219200" y="2895600"/>
          <a:ext cx="6343650" cy="2382838"/>
        </p:xfrm>
        <a:graphic>
          <a:graphicData uri="http://schemas.openxmlformats.org/presentationml/2006/ole">
            <p:oleObj spid="_x0000_s5122" name="Equation" r:id="rId3" imgW="3111480" imgH="1168200" progId="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4038600" y="2743200"/>
            <a:ext cx="12954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err="1" smtClean="0"/>
              <a:t>Bayes</a:t>
            </a:r>
            <a:r>
              <a:rPr lang="en-US" dirty="0" smtClean="0"/>
              <a:t> Rule!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MCMC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 complex models we won’t have an analytical solution for the posterior.</a:t>
            </a:r>
          </a:p>
          <a:p>
            <a:r>
              <a:rPr lang="en-US" sz="2800" dirty="0" smtClean="0"/>
              <a:t>Markov Chain Monte Carlo</a:t>
            </a:r>
          </a:p>
          <a:p>
            <a:r>
              <a:rPr lang="en-US" sz="2800" u="sng" dirty="0" smtClean="0"/>
              <a:t>Markov chain</a:t>
            </a:r>
            <a:r>
              <a:rPr lang="en-US" sz="2800" dirty="0" smtClean="0"/>
              <a:t>: a stochastic process in which the future state is independent of past states, given the current state.</a:t>
            </a:r>
          </a:p>
          <a:p>
            <a:r>
              <a:rPr lang="en-US" sz="2800" u="sng" dirty="0" smtClean="0"/>
              <a:t>Monte-Carlo</a:t>
            </a:r>
            <a:r>
              <a:rPr lang="en-US" sz="2800" dirty="0" smtClean="0"/>
              <a:t>: sampling based techniques for calculating integrals of the form:</a:t>
            </a:r>
            <a:endParaRPr lang="he-IL" sz="28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867400" y="4876800"/>
          <a:ext cx="1850858" cy="990600"/>
        </p:xfrm>
        <a:graphic>
          <a:graphicData uri="http://schemas.openxmlformats.org/presentationml/2006/ole">
            <p:oleObj spid="_x0000_s37890" name="Equation" r:id="rId3" imgW="901440" imgH="482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MCMC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We sample different  </a:t>
            </a:r>
            <a:r>
              <a:rPr lang="el-GR" sz="2800" dirty="0" smtClean="0"/>
              <a:t>θ</a:t>
            </a:r>
            <a:r>
              <a:rPr lang="en-US" sz="2800" dirty="0" smtClean="0"/>
              <a:t>s to calculate the desired function (average, max etc.).</a:t>
            </a:r>
          </a:p>
          <a:p>
            <a:r>
              <a:rPr lang="en-US" sz="2800" dirty="0" smtClean="0"/>
              <a:t>We use a Markov process to guide the sampling process so that it will mimic the posterior. If the chain satisfies several conditions then the estimator is consistent.</a:t>
            </a:r>
          </a:p>
          <a:p>
            <a:r>
              <a:rPr lang="en-US" sz="2800" dirty="0" smtClean="0"/>
              <a:t>Popular algorithms employ random walk to guide the sampling:</a:t>
            </a:r>
          </a:p>
          <a:p>
            <a:pPr lvl="1"/>
            <a:r>
              <a:rPr lang="en-US" sz="2400" dirty="0" smtClean="0"/>
              <a:t>Metropolis-Hastings algorithm</a:t>
            </a:r>
          </a:p>
          <a:p>
            <a:pPr lvl="1"/>
            <a:r>
              <a:rPr lang="en-US" sz="2400" dirty="0" smtClean="0"/>
              <a:t>Gibbs sampling</a:t>
            </a:r>
          </a:p>
          <a:p>
            <a:pPr lvl="1"/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Gibbs sampler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If we want to calculate a property of the posterior (e.g. the mean):</a:t>
            </a:r>
          </a:p>
          <a:p>
            <a:pPr>
              <a:buNone/>
            </a:pPr>
            <a:r>
              <a:rPr lang="en-US" dirty="0" smtClean="0"/>
              <a:t>    and we know the full conditionals then the Gibbs sampler works as follow: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410200" y="2209800"/>
          <a:ext cx="3086100" cy="514350"/>
        </p:xfrm>
        <a:graphic>
          <a:graphicData uri="http://schemas.openxmlformats.org/presentationml/2006/ole">
            <p:oleObj spid="_x0000_s38914" name="Equation" r:id="rId3" imgW="1371600" imgH="228600" progId="Equation.3">
              <p:embed/>
            </p:oleObj>
          </a:graphicData>
        </a:graphic>
      </p:graphicFrame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e-IL"/>
          </a:p>
        </p:txBody>
      </p:sp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4191000"/>
            <a:ext cx="7010400" cy="1508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</a:t>
            </a:r>
            <a:r>
              <a:rPr lang="en-US" dirty="0" err="1" smtClean="0"/>
              <a:t>Bayes</a:t>
            </a:r>
            <a:r>
              <a:rPr lang="en-US" dirty="0" smtClean="0"/>
              <a:t> model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general statistical framework that can capture dependencies.</a:t>
            </a:r>
          </a:p>
          <a:p>
            <a:r>
              <a:rPr lang="en-US" dirty="0" smtClean="0"/>
              <a:t>As in any Bayesian framework, a data X is dependent on a variable </a:t>
            </a:r>
            <a:r>
              <a:rPr lang="el-GR" dirty="0" smtClean="0"/>
              <a:t>θ</a:t>
            </a:r>
            <a:r>
              <a:rPr lang="en-US" dirty="0" smtClean="0"/>
              <a:t>, however </a:t>
            </a:r>
            <a:r>
              <a:rPr lang="el-GR" dirty="0" smtClean="0"/>
              <a:t>θ</a:t>
            </a:r>
            <a:r>
              <a:rPr lang="en-US" dirty="0" smtClean="0"/>
              <a:t> is dependent on other variable </a:t>
            </a:r>
            <a:r>
              <a:rPr lang="el-GR" dirty="0" smtClean="0"/>
              <a:t>φ</a:t>
            </a:r>
            <a:r>
              <a:rPr lang="en-US" dirty="0" smtClean="0"/>
              <a:t> and so on.</a:t>
            </a:r>
          </a:p>
          <a:p>
            <a:r>
              <a:rPr lang="en-US" dirty="0" smtClean="0"/>
              <a:t>So, we have a chain of priors…does it make sense?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9445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 simple example</a:t>
            </a:r>
            <a:endParaRPr lang="he-IL" sz="3600" dirty="0"/>
          </a:p>
        </p:txBody>
      </p:sp>
      <p:sp>
        <p:nvSpPr>
          <p:cNvPr id="4" name="Text Box 24"/>
          <p:cNvSpPr txBox="1">
            <a:spLocks noChangeArrowheads="1"/>
          </p:cNvSpPr>
          <p:nvPr/>
        </p:nvSpPr>
        <p:spPr bwMode="auto">
          <a:xfrm rot="5400000">
            <a:off x="4162425" y="1323975"/>
            <a:ext cx="4238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>
                <a:latin typeface="Times New Roman" pitchFamily="18" charset="0"/>
                <a:cs typeface="Arial" pitchFamily="34" charset="0"/>
              </a:rPr>
              <a:t>••</a:t>
            </a:r>
            <a:r>
              <a:rPr lang="en-GB">
                <a:latin typeface="Times New Roman" pitchFamily="18" charset="0"/>
              </a:rPr>
              <a:t>•</a:t>
            </a:r>
            <a:endParaRPr lang="en-GB"/>
          </a:p>
        </p:txBody>
      </p:sp>
      <p:grpSp>
        <p:nvGrpSpPr>
          <p:cNvPr id="3" name="Group 74"/>
          <p:cNvGrpSpPr>
            <a:grpSpLocks/>
          </p:cNvGrpSpPr>
          <p:nvPr/>
        </p:nvGrpSpPr>
        <p:grpSpPr bwMode="auto">
          <a:xfrm>
            <a:off x="5943600" y="1392238"/>
            <a:ext cx="1123950" cy="4845050"/>
            <a:chOff x="3928" y="877"/>
            <a:chExt cx="708" cy="3052"/>
          </a:xfrm>
        </p:grpSpPr>
        <p:sp>
          <p:nvSpPr>
            <p:cNvPr id="6" name="Line 25"/>
            <p:cNvSpPr>
              <a:spLocks noChangeShapeType="1"/>
            </p:cNvSpPr>
            <p:nvPr/>
          </p:nvSpPr>
          <p:spPr bwMode="auto">
            <a:xfrm flipV="1">
              <a:off x="4275" y="1117"/>
              <a:ext cx="0" cy="2812"/>
            </a:xfrm>
            <a:prstGeom prst="line">
              <a:avLst/>
            </a:prstGeom>
            <a:noFill/>
            <a:ln w="38100">
              <a:solidFill>
                <a:srgbClr val="CC6600"/>
              </a:solidFill>
              <a:round/>
              <a:headEnd/>
              <a:tailEnd type="triangle" w="lg" len="lg"/>
            </a:ln>
          </p:spPr>
          <p:txBody>
            <a:bodyPr/>
            <a:lstStyle/>
            <a:p>
              <a:endParaRPr lang="he-IL"/>
            </a:p>
          </p:txBody>
        </p:sp>
        <p:sp>
          <p:nvSpPr>
            <p:cNvPr id="7" name="Text Box 28"/>
            <p:cNvSpPr txBox="1">
              <a:spLocks noChangeArrowheads="1"/>
            </p:cNvSpPr>
            <p:nvPr/>
          </p:nvSpPr>
          <p:spPr bwMode="auto">
            <a:xfrm>
              <a:off x="3928" y="877"/>
              <a:ext cx="7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GB">
                  <a:solidFill>
                    <a:srgbClr val="CC6600"/>
                  </a:solidFill>
                </a:rPr>
                <a:t>hierarchy</a:t>
              </a:r>
              <a:endParaRPr lang="en-US">
                <a:solidFill>
                  <a:srgbClr val="A50021"/>
                </a:solidFill>
              </a:endParaRPr>
            </a:p>
          </p:txBody>
        </p:sp>
      </p:grpSp>
      <p:grpSp>
        <p:nvGrpSpPr>
          <p:cNvPr id="8" name="Group 51"/>
          <p:cNvGrpSpPr>
            <a:grpSpLocks/>
          </p:cNvGrpSpPr>
          <p:nvPr/>
        </p:nvGrpSpPr>
        <p:grpSpPr bwMode="auto">
          <a:xfrm>
            <a:off x="1079500" y="1371600"/>
            <a:ext cx="1303338" cy="935038"/>
            <a:chOff x="930" y="1072"/>
            <a:chExt cx="821" cy="589"/>
          </a:xfrm>
        </p:grpSpPr>
        <p:pic>
          <p:nvPicPr>
            <p:cNvPr id="12" name="Picture 26" descr="neurons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62" y="1072"/>
              <a:ext cx="589" cy="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3" name="Picture 48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30" y="1237"/>
              <a:ext cx="18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" name="Picture 5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22688" y="5516563"/>
            <a:ext cx="1319212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83000" y="3403600"/>
            <a:ext cx="13557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5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2200" y="1746250"/>
            <a:ext cx="1466850" cy="55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4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85838" y="2743200"/>
            <a:ext cx="322262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" name="Group 20"/>
          <p:cNvGrpSpPr>
            <a:grpSpLocks noChangeAspect="1"/>
          </p:cNvGrpSpPr>
          <p:nvPr/>
        </p:nvGrpSpPr>
        <p:grpSpPr bwMode="auto">
          <a:xfrm>
            <a:off x="1052513" y="4989513"/>
            <a:ext cx="1787525" cy="1608137"/>
            <a:chOff x="3727" y="1824"/>
            <a:chExt cx="1361" cy="1225"/>
          </a:xfrm>
        </p:grpSpPr>
        <p:pic>
          <p:nvPicPr>
            <p:cNvPr id="19" name="Picture 3" descr="tete_EEG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BF9E7"/>
                </a:clrFrom>
                <a:clrTo>
                  <a:srgbClr val="FBF9E7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727" y="1870"/>
              <a:ext cx="1243" cy="1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" name="Freeform 4"/>
            <p:cNvSpPr>
              <a:spLocks/>
            </p:cNvSpPr>
            <p:nvPr/>
          </p:nvSpPr>
          <p:spPr bwMode="auto">
            <a:xfrm>
              <a:off x="4450" y="1824"/>
              <a:ext cx="638" cy="1011"/>
            </a:xfrm>
            <a:custGeom>
              <a:avLst/>
              <a:gdLst>
                <a:gd name="T0" fmla="*/ 0 w 2268"/>
                <a:gd name="T1" fmla="*/ 12 h 2562"/>
                <a:gd name="T2" fmla="*/ 0 w 2268"/>
                <a:gd name="T3" fmla="*/ 12 h 2562"/>
                <a:gd name="T4" fmla="*/ 1 w 2268"/>
                <a:gd name="T5" fmla="*/ 9 h 2562"/>
                <a:gd name="T6" fmla="*/ 1 w 2268"/>
                <a:gd name="T7" fmla="*/ 15 h 2562"/>
                <a:gd name="T8" fmla="*/ 1 w 2268"/>
                <a:gd name="T9" fmla="*/ 3 h 2562"/>
                <a:gd name="T10" fmla="*/ 1 w 2268"/>
                <a:gd name="T11" fmla="*/ 13 h 2562"/>
                <a:gd name="T12" fmla="*/ 1 w 2268"/>
                <a:gd name="T13" fmla="*/ 9 h 2562"/>
                <a:gd name="T14" fmla="*/ 1 w 2268"/>
                <a:gd name="T15" fmla="*/ 15 h 2562"/>
                <a:gd name="T16" fmla="*/ 1 w 2268"/>
                <a:gd name="T17" fmla="*/ 9 h 2562"/>
                <a:gd name="T18" fmla="*/ 1 w 2268"/>
                <a:gd name="T19" fmla="*/ 13 h 2562"/>
                <a:gd name="T20" fmla="*/ 2 w 2268"/>
                <a:gd name="T21" fmla="*/ 11 h 2562"/>
                <a:gd name="T22" fmla="*/ 2 w 2268"/>
                <a:gd name="T23" fmla="*/ 13 h 2562"/>
                <a:gd name="T24" fmla="*/ 2 w 2268"/>
                <a:gd name="T25" fmla="*/ 2 h 2562"/>
                <a:gd name="T26" fmla="*/ 3 w 2268"/>
                <a:gd name="T27" fmla="*/ 23 h 2562"/>
                <a:gd name="T28" fmla="*/ 3 w 2268"/>
                <a:gd name="T29" fmla="*/ 11 h 2562"/>
                <a:gd name="T30" fmla="*/ 3 w 2268"/>
                <a:gd name="T31" fmla="*/ 13 h 2562"/>
                <a:gd name="T32" fmla="*/ 3 w 2268"/>
                <a:gd name="T33" fmla="*/ 7 h 2562"/>
                <a:gd name="T34" fmla="*/ 3 w 2268"/>
                <a:gd name="T35" fmla="*/ 15 h 2562"/>
                <a:gd name="T36" fmla="*/ 3 w 2268"/>
                <a:gd name="T37" fmla="*/ 10 h 2562"/>
                <a:gd name="T38" fmla="*/ 3 w 2268"/>
                <a:gd name="T39" fmla="*/ 13 h 2562"/>
                <a:gd name="T40" fmla="*/ 3 w 2268"/>
                <a:gd name="T41" fmla="*/ 11 h 2562"/>
                <a:gd name="T42" fmla="*/ 4 w 2268"/>
                <a:gd name="T43" fmla="*/ 13 h 2562"/>
                <a:gd name="T44" fmla="*/ 4 w 2268"/>
                <a:gd name="T45" fmla="*/ 13 h 256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2268"/>
                <a:gd name="T70" fmla="*/ 0 h 2562"/>
                <a:gd name="T71" fmla="*/ 2268 w 2268"/>
                <a:gd name="T72" fmla="*/ 2562 h 256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2268" h="2562">
                  <a:moveTo>
                    <a:pt x="0" y="1254"/>
                  </a:moveTo>
                  <a:cubicBezTo>
                    <a:pt x="91" y="1276"/>
                    <a:pt x="182" y="1299"/>
                    <a:pt x="227" y="1254"/>
                  </a:cubicBezTo>
                  <a:cubicBezTo>
                    <a:pt x="272" y="1209"/>
                    <a:pt x="249" y="937"/>
                    <a:pt x="272" y="982"/>
                  </a:cubicBezTo>
                  <a:cubicBezTo>
                    <a:pt x="295" y="1027"/>
                    <a:pt x="340" y="1639"/>
                    <a:pt x="363" y="1526"/>
                  </a:cubicBezTo>
                  <a:cubicBezTo>
                    <a:pt x="386" y="1413"/>
                    <a:pt x="393" y="332"/>
                    <a:pt x="408" y="302"/>
                  </a:cubicBezTo>
                  <a:cubicBezTo>
                    <a:pt x="423" y="272"/>
                    <a:pt x="424" y="1232"/>
                    <a:pt x="454" y="1345"/>
                  </a:cubicBezTo>
                  <a:cubicBezTo>
                    <a:pt x="484" y="1458"/>
                    <a:pt x="552" y="952"/>
                    <a:pt x="590" y="982"/>
                  </a:cubicBezTo>
                  <a:cubicBezTo>
                    <a:pt x="628" y="1012"/>
                    <a:pt x="657" y="1541"/>
                    <a:pt x="680" y="1526"/>
                  </a:cubicBezTo>
                  <a:cubicBezTo>
                    <a:pt x="703" y="1511"/>
                    <a:pt x="703" y="914"/>
                    <a:pt x="726" y="891"/>
                  </a:cubicBezTo>
                  <a:cubicBezTo>
                    <a:pt x="749" y="868"/>
                    <a:pt x="779" y="1352"/>
                    <a:pt x="817" y="1390"/>
                  </a:cubicBezTo>
                  <a:cubicBezTo>
                    <a:pt x="855" y="1428"/>
                    <a:pt x="915" y="1118"/>
                    <a:pt x="953" y="1118"/>
                  </a:cubicBezTo>
                  <a:cubicBezTo>
                    <a:pt x="991" y="1118"/>
                    <a:pt x="990" y="1549"/>
                    <a:pt x="1043" y="1390"/>
                  </a:cubicBezTo>
                  <a:cubicBezTo>
                    <a:pt x="1096" y="1231"/>
                    <a:pt x="1209" y="0"/>
                    <a:pt x="1270" y="166"/>
                  </a:cubicBezTo>
                  <a:cubicBezTo>
                    <a:pt x="1331" y="332"/>
                    <a:pt x="1376" y="2214"/>
                    <a:pt x="1406" y="2388"/>
                  </a:cubicBezTo>
                  <a:cubicBezTo>
                    <a:pt x="1436" y="2562"/>
                    <a:pt x="1429" y="1375"/>
                    <a:pt x="1452" y="1209"/>
                  </a:cubicBezTo>
                  <a:cubicBezTo>
                    <a:pt x="1475" y="1043"/>
                    <a:pt x="1519" y="1458"/>
                    <a:pt x="1542" y="1390"/>
                  </a:cubicBezTo>
                  <a:cubicBezTo>
                    <a:pt x="1565" y="1322"/>
                    <a:pt x="1558" y="763"/>
                    <a:pt x="1588" y="801"/>
                  </a:cubicBezTo>
                  <a:cubicBezTo>
                    <a:pt x="1618" y="839"/>
                    <a:pt x="1694" y="1572"/>
                    <a:pt x="1724" y="1617"/>
                  </a:cubicBezTo>
                  <a:cubicBezTo>
                    <a:pt x="1754" y="1662"/>
                    <a:pt x="1739" y="1126"/>
                    <a:pt x="1769" y="1073"/>
                  </a:cubicBezTo>
                  <a:cubicBezTo>
                    <a:pt x="1799" y="1020"/>
                    <a:pt x="1867" y="1293"/>
                    <a:pt x="1905" y="1300"/>
                  </a:cubicBezTo>
                  <a:cubicBezTo>
                    <a:pt x="1943" y="1307"/>
                    <a:pt x="1966" y="1118"/>
                    <a:pt x="1996" y="1118"/>
                  </a:cubicBezTo>
                  <a:cubicBezTo>
                    <a:pt x="2026" y="1118"/>
                    <a:pt x="2042" y="1270"/>
                    <a:pt x="2087" y="1300"/>
                  </a:cubicBezTo>
                  <a:cubicBezTo>
                    <a:pt x="2132" y="1330"/>
                    <a:pt x="2200" y="1315"/>
                    <a:pt x="2268" y="1300"/>
                  </a:cubicBezTo>
                </a:path>
              </a:pathLst>
            </a:custGeom>
            <a:noFill/>
            <a:ln w="952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e-IL"/>
            </a:p>
          </p:txBody>
        </p:sp>
      </p:grpSp>
      <p:grpSp>
        <p:nvGrpSpPr>
          <p:cNvPr id="18" name="Group 21"/>
          <p:cNvGrpSpPr>
            <a:grpSpLocks noChangeAspect="1"/>
          </p:cNvGrpSpPr>
          <p:nvPr/>
        </p:nvGrpSpPr>
        <p:grpSpPr bwMode="auto">
          <a:xfrm>
            <a:off x="1001713" y="2911475"/>
            <a:ext cx="1871662" cy="1663700"/>
            <a:chOff x="672" y="1787"/>
            <a:chExt cx="1392" cy="1237"/>
          </a:xfrm>
        </p:grpSpPr>
        <p:pic>
          <p:nvPicPr>
            <p:cNvPr id="22" name="Picture 5" descr="cervo&amp;lobes"/>
            <p:cNvPicPr>
              <a:picLocks noChangeAspect="1" noChangeArrowheads="1"/>
            </p:cNvPicPr>
            <p:nvPr/>
          </p:nvPicPr>
          <p:blipFill>
            <a:blip r:embed="rId9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t="5469"/>
            <a:stretch>
              <a:fillRect/>
            </a:stretch>
          </p:blipFill>
          <p:spPr bwMode="auto">
            <a:xfrm>
              <a:off x="672" y="1787"/>
              <a:ext cx="1392" cy="1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3" name="Oval 6"/>
            <p:cNvSpPr>
              <a:spLocks noChangeArrowheads="1"/>
            </p:cNvSpPr>
            <p:nvPr/>
          </p:nvSpPr>
          <p:spPr bwMode="auto">
            <a:xfrm>
              <a:off x="1824" y="2363"/>
              <a:ext cx="192" cy="192"/>
            </a:xfrm>
            <a:prstGeom prst="ellipse">
              <a:avLst/>
            </a:prstGeom>
            <a:solidFill>
              <a:schemeClr val="bg1">
                <a:alpha val="41176"/>
              </a:schemeClr>
            </a:solidFill>
            <a:ln w="12700">
              <a:solidFill>
                <a:srgbClr val="008000"/>
              </a:solidFill>
              <a:round/>
              <a:headEnd/>
              <a:tailEnd type="none" w="lg" len="lg"/>
            </a:ln>
          </p:spPr>
          <p:txBody>
            <a:bodyPr wrap="none" anchor="ctr"/>
            <a:lstStyle/>
            <a:p>
              <a:endParaRPr lang="en-GB">
                <a:cs typeface="Arial" pitchFamily="34" charset="0"/>
              </a:endParaRPr>
            </a:p>
          </p:txBody>
        </p:sp>
        <p:sp>
          <p:nvSpPr>
            <p:cNvPr id="24" name="Oval 7"/>
            <p:cNvSpPr>
              <a:spLocks noChangeArrowheads="1"/>
            </p:cNvSpPr>
            <p:nvPr/>
          </p:nvSpPr>
          <p:spPr bwMode="auto">
            <a:xfrm>
              <a:off x="816" y="2219"/>
              <a:ext cx="192" cy="192"/>
            </a:xfrm>
            <a:prstGeom prst="ellipse">
              <a:avLst/>
            </a:prstGeom>
            <a:solidFill>
              <a:schemeClr val="bg1">
                <a:alpha val="41176"/>
              </a:schemeClr>
            </a:solidFill>
            <a:ln w="12700">
              <a:solidFill>
                <a:srgbClr val="008000"/>
              </a:solidFill>
              <a:round/>
              <a:headEnd/>
              <a:tailEnd type="none" w="lg" len="lg"/>
            </a:ln>
          </p:spPr>
          <p:txBody>
            <a:bodyPr wrap="none" anchor="ctr"/>
            <a:lstStyle/>
            <a:p>
              <a:endParaRPr lang="en-GB">
                <a:cs typeface="Arial" pitchFamily="34" charset="0"/>
              </a:endParaRPr>
            </a:p>
          </p:txBody>
        </p:sp>
        <p:sp>
          <p:nvSpPr>
            <p:cNvPr id="25" name="Oval 8"/>
            <p:cNvSpPr>
              <a:spLocks noChangeArrowheads="1"/>
            </p:cNvSpPr>
            <p:nvPr/>
          </p:nvSpPr>
          <p:spPr bwMode="auto">
            <a:xfrm>
              <a:off x="1200" y="2411"/>
              <a:ext cx="192" cy="192"/>
            </a:xfrm>
            <a:prstGeom prst="ellipse">
              <a:avLst/>
            </a:prstGeom>
            <a:solidFill>
              <a:schemeClr val="bg1">
                <a:alpha val="41176"/>
              </a:schemeClr>
            </a:solidFill>
            <a:ln w="12700">
              <a:solidFill>
                <a:srgbClr val="008000"/>
              </a:solidFill>
              <a:round/>
              <a:headEnd/>
              <a:tailEnd type="none" w="lg" len="lg"/>
            </a:ln>
          </p:spPr>
          <p:txBody>
            <a:bodyPr wrap="none" anchor="ctr"/>
            <a:lstStyle/>
            <a:p>
              <a:endParaRPr lang="en-GB">
                <a:cs typeface="Arial" pitchFamily="34" charset="0"/>
              </a:endParaRPr>
            </a:p>
          </p:txBody>
        </p:sp>
        <p:sp>
          <p:nvSpPr>
            <p:cNvPr id="26" name="Oval 9"/>
            <p:cNvSpPr>
              <a:spLocks noChangeArrowheads="1"/>
            </p:cNvSpPr>
            <p:nvPr/>
          </p:nvSpPr>
          <p:spPr bwMode="auto">
            <a:xfrm>
              <a:off x="1536" y="1979"/>
              <a:ext cx="192" cy="192"/>
            </a:xfrm>
            <a:prstGeom prst="ellipse">
              <a:avLst/>
            </a:prstGeom>
            <a:solidFill>
              <a:schemeClr val="bg1">
                <a:alpha val="41176"/>
              </a:schemeClr>
            </a:solidFill>
            <a:ln w="12700">
              <a:solidFill>
                <a:srgbClr val="008000"/>
              </a:solidFill>
              <a:round/>
              <a:headEnd/>
              <a:tailEnd type="none" w="lg" len="lg"/>
            </a:ln>
          </p:spPr>
          <p:txBody>
            <a:bodyPr wrap="none" anchor="ctr"/>
            <a:lstStyle/>
            <a:p>
              <a:endParaRPr lang="en-GB">
                <a:cs typeface="Arial" pitchFamily="34" charset="0"/>
              </a:endParaRPr>
            </a:p>
          </p:txBody>
        </p:sp>
        <p:cxnSp>
          <p:nvCxnSpPr>
            <p:cNvPr id="27" name="AutoShape 10"/>
            <p:cNvCxnSpPr>
              <a:cxnSpLocks noChangeShapeType="1"/>
              <a:stCxn id="23" idx="3"/>
              <a:endCxn id="25" idx="5"/>
            </p:cNvCxnSpPr>
            <p:nvPr/>
          </p:nvCxnSpPr>
          <p:spPr bwMode="auto">
            <a:xfrm rot="5400000">
              <a:off x="1584" y="2307"/>
              <a:ext cx="48" cy="488"/>
            </a:xfrm>
            <a:prstGeom prst="curvedConnector3">
              <a:avLst>
                <a:gd name="adj1" fmla="val 370833"/>
              </a:avLst>
            </a:prstGeom>
            <a:noFill/>
            <a:ln w="12700">
              <a:solidFill>
                <a:srgbClr val="008000"/>
              </a:solidFill>
              <a:round/>
              <a:headEnd/>
              <a:tailEnd type="triangle" w="lg" len="lg"/>
            </a:ln>
          </p:spPr>
        </p:cxnSp>
        <p:cxnSp>
          <p:nvCxnSpPr>
            <p:cNvPr id="28" name="AutoShape 11"/>
            <p:cNvCxnSpPr>
              <a:cxnSpLocks noChangeShapeType="1"/>
              <a:stCxn id="23" idx="0"/>
              <a:endCxn id="26" idx="6"/>
            </p:cNvCxnSpPr>
            <p:nvPr/>
          </p:nvCxnSpPr>
          <p:spPr bwMode="auto">
            <a:xfrm rot="5400000" flipH="1">
              <a:off x="1680" y="2123"/>
              <a:ext cx="288" cy="192"/>
            </a:xfrm>
            <a:prstGeom prst="curvedConnector2">
              <a:avLst/>
            </a:prstGeom>
            <a:noFill/>
            <a:ln w="12700">
              <a:solidFill>
                <a:srgbClr val="008000"/>
              </a:solidFill>
              <a:round/>
              <a:headEnd/>
              <a:tailEnd type="triangle" w="lg" len="lg"/>
            </a:ln>
          </p:spPr>
        </p:cxnSp>
        <p:cxnSp>
          <p:nvCxnSpPr>
            <p:cNvPr id="29" name="AutoShape 12"/>
            <p:cNvCxnSpPr>
              <a:cxnSpLocks noChangeShapeType="1"/>
              <a:stCxn id="26" idx="1"/>
              <a:endCxn id="24" idx="0"/>
            </p:cNvCxnSpPr>
            <p:nvPr/>
          </p:nvCxnSpPr>
          <p:spPr bwMode="auto">
            <a:xfrm rot="-5400000" flipH="1" flipV="1">
              <a:off x="1132" y="1787"/>
              <a:ext cx="212" cy="652"/>
            </a:xfrm>
            <a:prstGeom prst="curvedConnector3">
              <a:avLst>
                <a:gd name="adj1" fmla="val -41042"/>
              </a:avLst>
            </a:prstGeom>
            <a:noFill/>
            <a:ln w="12700">
              <a:solidFill>
                <a:srgbClr val="008000"/>
              </a:solidFill>
              <a:round/>
              <a:headEnd/>
              <a:tailEnd type="triangle" w="lg" len="lg"/>
            </a:ln>
          </p:spPr>
        </p:cxnSp>
        <p:cxnSp>
          <p:nvCxnSpPr>
            <p:cNvPr id="30" name="AutoShape 13"/>
            <p:cNvCxnSpPr>
              <a:cxnSpLocks noChangeShapeType="1"/>
              <a:stCxn id="25" idx="7"/>
              <a:endCxn id="23" idx="1"/>
            </p:cNvCxnSpPr>
            <p:nvPr/>
          </p:nvCxnSpPr>
          <p:spPr bwMode="auto">
            <a:xfrm rot="-5400000">
              <a:off x="1584" y="2171"/>
              <a:ext cx="48" cy="488"/>
            </a:xfrm>
            <a:prstGeom prst="curvedConnector3">
              <a:avLst>
                <a:gd name="adj1" fmla="val 360417"/>
              </a:avLst>
            </a:prstGeom>
            <a:noFill/>
            <a:ln w="12700">
              <a:solidFill>
                <a:srgbClr val="008000"/>
              </a:solidFill>
              <a:round/>
              <a:headEnd/>
              <a:tailEnd type="triangle" w="lg" len="lg"/>
            </a:ln>
          </p:spPr>
        </p:cxnSp>
        <p:cxnSp>
          <p:nvCxnSpPr>
            <p:cNvPr id="31" name="AutoShape 14"/>
            <p:cNvCxnSpPr>
              <a:cxnSpLocks noChangeShapeType="1"/>
              <a:endCxn id="26" idx="3"/>
            </p:cNvCxnSpPr>
            <p:nvPr/>
          </p:nvCxnSpPr>
          <p:spPr bwMode="auto">
            <a:xfrm flipV="1">
              <a:off x="1008" y="2143"/>
              <a:ext cx="556" cy="172"/>
            </a:xfrm>
            <a:prstGeom prst="curvedConnector2">
              <a:avLst/>
            </a:prstGeom>
            <a:noFill/>
            <a:ln w="12700">
              <a:solidFill>
                <a:srgbClr val="008000"/>
              </a:solidFill>
              <a:round/>
              <a:headEnd/>
              <a:tailEnd type="triangle" w="lg" len="lg"/>
            </a:ln>
          </p:spPr>
        </p:cxnSp>
      </p:grpSp>
      <p:pic>
        <p:nvPicPr>
          <p:cNvPr id="32" name="Picture 64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001713" y="5229225"/>
            <a:ext cx="360362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BGSA hierarchy - abstract</a:t>
            </a:r>
            <a:endParaRPr lang="he-IL" dirty="0"/>
          </a:p>
        </p:txBody>
      </p:sp>
      <p:sp>
        <p:nvSpPr>
          <p:cNvPr id="6" name="Rectangle 5"/>
          <p:cNvSpPr/>
          <p:nvPr/>
        </p:nvSpPr>
        <p:spPr>
          <a:xfrm>
            <a:off x="2819400" y="1981200"/>
            <a:ext cx="1905000" cy="3733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4724400" y="1981200"/>
            <a:ext cx="1905000" cy="3733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2971800" y="1524000"/>
            <a:ext cx="14478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Controls</a:t>
            </a: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4876800" y="1524000"/>
            <a:ext cx="14478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Cases</a:t>
            </a:r>
            <a:endParaRPr lang="he-IL" dirty="0"/>
          </a:p>
        </p:txBody>
      </p:sp>
      <p:sp>
        <p:nvSpPr>
          <p:cNvPr id="10" name="Rectangle 9"/>
          <p:cNvSpPr/>
          <p:nvPr/>
        </p:nvSpPr>
        <p:spPr>
          <a:xfrm>
            <a:off x="2819400" y="1981200"/>
            <a:ext cx="381000" cy="304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 flipH="1">
            <a:off x="2133600" y="21336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3400" y="1905000"/>
            <a:ext cx="14478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A single expression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 to gene sets analysis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We have predefined sets of genes :</a:t>
            </a:r>
          </a:p>
          <a:p>
            <a:endParaRPr lang="en-US" dirty="0" smtClean="0"/>
          </a:p>
          <a:p>
            <a:r>
              <a:rPr lang="en-US" dirty="0" smtClean="0"/>
              <a:t>We calculate a statistic z for each gene (from the gene expression data).</a:t>
            </a:r>
          </a:p>
          <a:p>
            <a:r>
              <a:rPr lang="en-US" dirty="0" smtClean="0"/>
              <a:t>For each gene set S, we calculate a statistic</a:t>
            </a:r>
          </a:p>
          <a:p>
            <a:pPr>
              <a:buNone/>
            </a:pPr>
            <a:r>
              <a:rPr lang="en-US" dirty="0" smtClean="0"/>
              <a:t>            that is a function of the z-scores.</a:t>
            </a:r>
          </a:p>
          <a:p>
            <a:r>
              <a:rPr lang="en-US" dirty="0" smtClean="0"/>
              <a:t>Significance is usually estimated by permutation tests.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810000" y="2133600"/>
          <a:ext cx="1219200" cy="482009"/>
        </p:xfrm>
        <a:graphic>
          <a:graphicData uri="http://schemas.openxmlformats.org/presentationml/2006/ole">
            <p:oleObj spid="_x0000_s23555" name="Equation" r:id="rId3" imgW="545760" imgH="215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90600" y="4419600"/>
          <a:ext cx="474133" cy="609600"/>
        </p:xfrm>
        <a:graphic>
          <a:graphicData uri="http://schemas.openxmlformats.org/presentationml/2006/ole">
            <p:oleObj spid="_x0000_s23557" name="Equation" r:id="rId4" imgW="1774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BGSA hierarchy - abstract</a:t>
            </a:r>
            <a:endParaRPr lang="he-IL" dirty="0"/>
          </a:p>
        </p:txBody>
      </p:sp>
      <p:sp>
        <p:nvSpPr>
          <p:cNvPr id="6" name="Rectangle 5"/>
          <p:cNvSpPr/>
          <p:nvPr/>
        </p:nvSpPr>
        <p:spPr>
          <a:xfrm>
            <a:off x="2819400" y="1981200"/>
            <a:ext cx="1905000" cy="3733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4724400" y="1981200"/>
            <a:ext cx="1905000" cy="3733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2971800" y="1524000"/>
            <a:ext cx="14478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Controls</a:t>
            </a: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4876800" y="1524000"/>
            <a:ext cx="14478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Cases</a:t>
            </a:r>
            <a:endParaRPr lang="he-IL" dirty="0"/>
          </a:p>
        </p:txBody>
      </p:sp>
      <p:sp>
        <p:nvSpPr>
          <p:cNvPr id="10" name="Rectangle 9"/>
          <p:cNvSpPr/>
          <p:nvPr/>
        </p:nvSpPr>
        <p:spPr>
          <a:xfrm>
            <a:off x="2819400" y="1981200"/>
            <a:ext cx="1905000" cy="304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 flipH="1">
            <a:off x="2133600" y="2133600"/>
            <a:ext cx="6858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33400" y="1905000"/>
            <a:ext cx="14478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A single gene expression values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24400" y="1981200"/>
            <a:ext cx="1905000" cy="3048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BGSA hierarchy - abstract</a:t>
            </a:r>
            <a:endParaRPr lang="he-IL" dirty="0"/>
          </a:p>
        </p:txBody>
      </p:sp>
      <p:sp>
        <p:nvSpPr>
          <p:cNvPr id="6" name="Rectangle 5"/>
          <p:cNvSpPr/>
          <p:nvPr/>
        </p:nvSpPr>
        <p:spPr>
          <a:xfrm>
            <a:off x="2819400" y="1981200"/>
            <a:ext cx="1905000" cy="3733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Rectangle 6"/>
          <p:cNvSpPr/>
          <p:nvPr/>
        </p:nvSpPr>
        <p:spPr>
          <a:xfrm>
            <a:off x="4724400" y="1981200"/>
            <a:ext cx="1905000" cy="3733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TextBox 7"/>
          <p:cNvSpPr txBox="1"/>
          <p:nvPr/>
        </p:nvSpPr>
        <p:spPr>
          <a:xfrm>
            <a:off x="2971800" y="1524000"/>
            <a:ext cx="14478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Controls</a:t>
            </a:r>
            <a:endParaRPr lang="he-IL" dirty="0"/>
          </a:p>
        </p:txBody>
      </p:sp>
      <p:sp>
        <p:nvSpPr>
          <p:cNvPr id="9" name="TextBox 8"/>
          <p:cNvSpPr txBox="1"/>
          <p:nvPr/>
        </p:nvSpPr>
        <p:spPr>
          <a:xfrm>
            <a:off x="4876800" y="1524000"/>
            <a:ext cx="1447800" cy="3810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Cases</a:t>
            </a:r>
            <a:endParaRPr lang="he-IL" dirty="0"/>
          </a:p>
        </p:txBody>
      </p:sp>
      <p:sp>
        <p:nvSpPr>
          <p:cNvPr id="10" name="Rectangle 9"/>
          <p:cNvSpPr/>
          <p:nvPr/>
        </p:nvSpPr>
        <p:spPr>
          <a:xfrm>
            <a:off x="2819400" y="1981200"/>
            <a:ext cx="1905000" cy="1066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TextBox 12"/>
          <p:cNvSpPr txBox="1"/>
          <p:nvPr/>
        </p:nvSpPr>
        <p:spPr>
          <a:xfrm>
            <a:off x="685800" y="2286000"/>
            <a:ext cx="14478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A pathway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24400" y="1981200"/>
            <a:ext cx="1905000" cy="10668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TextBox 13"/>
          <p:cNvSpPr txBox="1"/>
          <p:nvPr/>
        </p:nvSpPr>
        <p:spPr>
          <a:xfrm>
            <a:off x="2362200" y="1981200"/>
            <a:ext cx="381000" cy="10618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050" dirty="0" smtClean="0"/>
              <a:t>g1</a:t>
            </a:r>
          </a:p>
          <a:p>
            <a:pPr algn="ctr"/>
            <a:r>
              <a:rPr lang="en-US" sz="1050" dirty="0" smtClean="0"/>
              <a:t>g2</a:t>
            </a:r>
          </a:p>
          <a:p>
            <a:pPr algn="ctr"/>
            <a:r>
              <a:rPr lang="en-US" sz="1050" dirty="0" smtClean="0"/>
              <a:t>.</a:t>
            </a:r>
          </a:p>
          <a:p>
            <a:pPr algn="ctr"/>
            <a:r>
              <a:rPr lang="en-US" sz="1050" dirty="0" smtClean="0"/>
              <a:t>.</a:t>
            </a:r>
          </a:p>
          <a:p>
            <a:pPr algn="ctr"/>
            <a:r>
              <a:rPr lang="en-US" sz="1050" dirty="0" smtClean="0"/>
              <a:t>.</a:t>
            </a:r>
          </a:p>
          <a:p>
            <a:pPr algn="ctr"/>
            <a:r>
              <a:rPr lang="en-US" sz="1050" dirty="0" err="1" smtClean="0"/>
              <a:t>gl</a:t>
            </a:r>
            <a:endParaRPr lang="he-IL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BGSA: proposed hierarchy</a:t>
            </a:r>
            <a:endParaRPr lang="he-IL" dirty="0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3276600"/>
            <a:ext cx="63055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1752600" y="2667000"/>
            <a:ext cx="1524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62000" y="1828800"/>
            <a:ext cx="1828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 observation </a:t>
            </a:r>
            <a:r>
              <a:rPr lang="en-US" dirty="0" err="1" smtClean="0"/>
              <a:t>i</a:t>
            </a:r>
            <a:r>
              <a:rPr lang="en-US" dirty="0" smtClean="0"/>
              <a:t>, gene g, set s</a:t>
            </a:r>
            <a:endParaRPr lang="he-IL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657600" y="2819400"/>
            <a:ext cx="3048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429000" y="1905000"/>
            <a:ext cx="1752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Class label: 0 normal, 1 cases</a:t>
            </a:r>
            <a:endParaRPr lang="he-IL" dirty="0"/>
          </a:p>
        </p:txBody>
      </p:sp>
      <p:cxnSp>
        <p:nvCxnSpPr>
          <p:cNvPr id="13" name="Straight Arrow Connector 12"/>
          <p:cNvCxnSpPr>
            <a:endCxn id="14" idx="0"/>
          </p:cNvCxnSpPr>
          <p:nvPr/>
        </p:nvCxnSpPr>
        <p:spPr>
          <a:xfrm flipH="1">
            <a:off x="1638300" y="3733800"/>
            <a:ext cx="952500" cy="990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2000" y="4724400"/>
            <a:ext cx="1752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Overall expression of g</a:t>
            </a:r>
            <a:endParaRPr lang="he-IL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276600" y="3733800"/>
            <a:ext cx="152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971800" y="4648200"/>
            <a:ext cx="20574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The expected change of expression</a:t>
            </a:r>
            <a:endParaRPr lang="he-IL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962400" y="4191000"/>
            <a:ext cx="2057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867400" y="4648200"/>
            <a:ext cx="16764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noise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BGSA: proposed hierarchy</a:t>
            </a:r>
            <a:endParaRPr lang="he-IL" dirty="0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276600"/>
            <a:ext cx="63055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flipV="1">
            <a:off x="838200" y="2667000"/>
            <a:ext cx="3810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8600" y="1828800"/>
            <a:ext cx="1828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 observation </a:t>
            </a:r>
            <a:r>
              <a:rPr lang="en-US" dirty="0" err="1" smtClean="0"/>
              <a:t>i</a:t>
            </a:r>
            <a:r>
              <a:rPr lang="en-US" dirty="0" smtClean="0"/>
              <a:t>, gene g, set s</a:t>
            </a:r>
            <a:endParaRPr lang="he-IL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590800" y="2743200"/>
            <a:ext cx="609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895600" y="1905000"/>
            <a:ext cx="1752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Class label: 0 normal, 1 cases</a:t>
            </a:r>
            <a:endParaRPr lang="he-IL" dirty="0"/>
          </a:p>
        </p:txBody>
      </p:sp>
      <p:cxnSp>
        <p:nvCxnSpPr>
          <p:cNvPr id="13" name="Straight Arrow Connector 12"/>
          <p:cNvCxnSpPr>
            <a:endCxn id="14" idx="0"/>
          </p:cNvCxnSpPr>
          <p:nvPr/>
        </p:nvCxnSpPr>
        <p:spPr>
          <a:xfrm flipH="1">
            <a:off x="1104900" y="3810000"/>
            <a:ext cx="2667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8600" y="4724400"/>
            <a:ext cx="1752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Overall expression of g</a:t>
            </a:r>
            <a:endParaRPr lang="he-IL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286000" y="3810000"/>
            <a:ext cx="152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905000" y="4648200"/>
            <a:ext cx="20574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The expected change of expression</a:t>
            </a:r>
            <a:endParaRPr lang="he-IL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429000" y="4191000"/>
            <a:ext cx="914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191000" y="4648200"/>
            <a:ext cx="838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noise</a:t>
            </a:r>
            <a:endParaRPr lang="he-IL" dirty="0"/>
          </a:p>
        </p:txBody>
      </p:sp>
      <p:sp>
        <p:nvSpPr>
          <p:cNvPr id="22" name="Rectangle 21"/>
          <p:cNvSpPr/>
          <p:nvPr/>
        </p:nvSpPr>
        <p:spPr>
          <a:xfrm>
            <a:off x="4267200" y="3124200"/>
            <a:ext cx="2057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895600"/>
            <a:ext cx="327660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6" name="Straight Arrow Connector 25"/>
          <p:cNvCxnSpPr/>
          <p:nvPr/>
        </p:nvCxnSpPr>
        <p:spPr>
          <a:xfrm flipH="1">
            <a:off x="5715000" y="4343400"/>
            <a:ext cx="2286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943600" y="3886200"/>
            <a:ext cx="1752600" cy="1219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257800" y="5334000"/>
            <a:ext cx="12192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Different priors for each set S</a:t>
            </a:r>
            <a:endParaRPr lang="he-IL" dirty="0"/>
          </a:p>
        </p:txBody>
      </p:sp>
      <p:cxnSp>
        <p:nvCxnSpPr>
          <p:cNvPr id="30" name="Straight Arrow Connector 29"/>
          <p:cNvCxnSpPr/>
          <p:nvPr/>
        </p:nvCxnSpPr>
        <p:spPr>
          <a:xfrm>
            <a:off x="5410200" y="3505200"/>
            <a:ext cx="1981200" cy="1600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7315200" y="5334000"/>
            <a:ext cx="12954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Same prior distribution for all genes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Inverse Chi square distribution</a:t>
            </a:r>
            <a:endParaRPr lang="he-IL" dirty="0"/>
          </a:p>
        </p:txBody>
      </p:sp>
      <p:pic>
        <p:nvPicPr>
          <p:cNvPr id="4" name="Content Placeholder 3" descr="inverse_chi_squared_pdf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1508" y="1820844"/>
            <a:ext cx="7640983" cy="408467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BGSA: proposed hierarchy</a:t>
            </a:r>
            <a:endParaRPr lang="he-IL" dirty="0"/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276600"/>
            <a:ext cx="63055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5"/>
          <p:cNvCxnSpPr/>
          <p:nvPr/>
        </p:nvCxnSpPr>
        <p:spPr>
          <a:xfrm flipV="1">
            <a:off x="838200" y="2667000"/>
            <a:ext cx="3810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8600" y="1828800"/>
            <a:ext cx="18288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 observation </a:t>
            </a:r>
            <a:r>
              <a:rPr lang="en-US" dirty="0" err="1" smtClean="0"/>
              <a:t>i</a:t>
            </a:r>
            <a:r>
              <a:rPr lang="en-US" dirty="0" smtClean="0"/>
              <a:t>, gene g, set s</a:t>
            </a:r>
            <a:endParaRPr lang="he-IL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590800" y="2743200"/>
            <a:ext cx="6096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895600" y="1905000"/>
            <a:ext cx="1752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Class label: 0 normal, 1 cases</a:t>
            </a:r>
            <a:endParaRPr lang="he-IL" dirty="0"/>
          </a:p>
        </p:txBody>
      </p:sp>
      <p:cxnSp>
        <p:nvCxnSpPr>
          <p:cNvPr id="13" name="Straight Arrow Connector 12"/>
          <p:cNvCxnSpPr>
            <a:endCxn id="14" idx="0"/>
          </p:cNvCxnSpPr>
          <p:nvPr/>
        </p:nvCxnSpPr>
        <p:spPr>
          <a:xfrm flipH="1">
            <a:off x="1104900" y="3810000"/>
            <a:ext cx="2667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8600" y="4724400"/>
            <a:ext cx="17526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Overall expression of g</a:t>
            </a:r>
            <a:endParaRPr lang="he-IL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286000" y="3810000"/>
            <a:ext cx="1524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905000" y="4648200"/>
            <a:ext cx="20574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The expected change of expression</a:t>
            </a:r>
            <a:endParaRPr lang="he-IL" dirty="0"/>
          </a:p>
        </p:txBody>
      </p:sp>
      <p:cxnSp>
        <p:nvCxnSpPr>
          <p:cNvPr id="21" name="Straight Arrow Connector 20"/>
          <p:cNvCxnSpPr/>
          <p:nvPr/>
        </p:nvCxnSpPr>
        <p:spPr>
          <a:xfrm>
            <a:off x="3429000" y="4191000"/>
            <a:ext cx="9144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191000" y="4648200"/>
            <a:ext cx="838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noise</a:t>
            </a:r>
            <a:endParaRPr lang="he-IL" dirty="0"/>
          </a:p>
        </p:txBody>
      </p:sp>
      <p:sp>
        <p:nvSpPr>
          <p:cNvPr id="22" name="Rectangle 21"/>
          <p:cNvSpPr/>
          <p:nvPr/>
        </p:nvSpPr>
        <p:spPr>
          <a:xfrm>
            <a:off x="4267200" y="3124200"/>
            <a:ext cx="2057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895600"/>
            <a:ext cx="3276600" cy="159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ectangle 23"/>
          <p:cNvSpPr/>
          <p:nvPr/>
        </p:nvSpPr>
        <p:spPr>
          <a:xfrm>
            <a:off x="7086600" y="3886200"/>
            <a:ext cx="381000" cy="533400"/>
          </a:xfrm>
          <a:prstGeom prst="rect">
            <a:avLst/>
          </a:prstGeom>
          <a:noFill/>
          <a:ln w="317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 common non-informative priors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These are </a:t>
            </a:r>
            <a:r>
              <a:rPr lang="en-US" dirty="0" smtClean="0"/>
              <a:t>derived from the same </a:t>
            </a:r>
            <a:r>
              <a:rPr lang="en-US" dirty="0" smtClean="0"/>
              <a:t>common </a:t>
            </a:r>
            <a:r>
              <a:rPr lang="en-US" dirty="0" smtClean="0"/>
              <a:t>priors, </a:t>
            </a:r>
            <a:r>
              <a:rPr lang="en-US" dirty="0" smtClean="0"/>
              <a:t>we therefore select constant and wide priors (it will also ease computations):</a:t>
            </a:r>
          </a:p>
          <a:p>
            <a:r>
              <a:rPr lang="en-US" dirty="0" smtClean="0"/>
              <a:t>Set </a:t>
            </a:r>
          </a:p>
          <a:p>
            <a:r>
              <a:rPr lang="en-US" dirty="0" smtClean="0"/>
              <a:t>If we assume that </a:t>
            </a:r>
          </a:p>
          <a:p>
            <a:r>
              <a:rPr lang="en-US" dirty="0" smtClean="0"/>
              <a:t>Then we get </a:t>
            </a:r>
          </a:p>
          <a:p>
            <a:endParaRPr lang="en-US" dirty="0" smtClean="0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676400"/>
            <a:ext cx="609600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1600200"/>
            <a:ext cx="4667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752600" y="3810000"/>
          <a:ext cx="1752600" cy="509848"/>
        </p:xfrm>
        <a:graphic>
          <a:graphicData uri="http://schemas.openxmlformats.org/presentationml/2006/ole">
            <p:oleObj spid="_x0000_s29704" name="Equation" r:id="rId5" imgW="698400" imgH="20304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033823" y="5004391"/>
          <a:ext cx="2213809" cy="457200"/>
        </p:xfrm>
        <a:graphic>
          <a:graphicData uri="http://schemas.openxmlformats.org/presentationml/2006/ole">
            <p:oleObj spid="_x0000_s29707" name="Equation" r:id="rId6" imgW="1168200" imgH="24120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962400" y="4191000"/>
          <a:ext cx="1981200" cy="797034"/>
        </p:xfrm>
        <a:graphic>
          <a:graphicData uri="http://schemas.openxmlformats.org/presentationml/2006/ole">
            <p:oleObj spid="_x0000_s29708" name="Equation" r:id="rId7" imgW="1104840" imgH="4442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 set statistic</a:t>
            </a:r>
            <a:endParaRPr lang="he-IL" dirty="0"/>
          </a:p>
        </p:txBody>
      </p:sp>
      <p:sp>
        <p:nvSpPr>
          <p:cNvPr id="27" name="TextBox 26"/>
          <p:cNvSpPr txBox="1"/>
          <p:nvPr/>
        </p:nvSpPr>
        <p:spPr>
          <a:xfrm>
            <a:off x="457200" y="1600200"/>
            <a:ext cx="86868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The role of               is to adjust the distribution of gene changes in a specific pathway.</a:t>
            </a:r>
          </a:p>
          <a:p>
            <a:endParaRPr lang="en-US" dirty="0" smtClean="0"/>
          </a:p>
          <a:p>
            <a:r>
              <a:rPr lang="en-US" dirty="0" smtClean="0"/>
              <a:t> If most genes in the pathway do not differentiate, it will shrink to zero. </a:t>
            </a:r>
            <a:endParaRPr lang="he-IL" dirty="0"/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524000"/>
            <a:ext cx="419549" cy="459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895600"/>
            <a:ext cx="3452812" cy="2782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2743200"/>
            <a:ext cx="3962400" cy="3126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0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5924550"/>
            <a:ext cx="59531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 set statistic</a:t>
            </a:r>
            <a:endParaRPr lang="he-IL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209800"/>
            <a:ext cx="31813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TextBox 26"/>
          <p:cNvSpPr txBox="1"/>
          <p:nvPr/>
        </p:nvSpPr>
        <p:spPr>
          <a:xfrm>
            <a:off x="457200" y="1600200"/>
            <a:ext cx="86868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The role of               is to adjust the distribution of gene changes in a specific pathway. 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he-IL" dirty="0"/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524000"/>
            <a:ext cx="419549" cy="459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 flipH="1">
            <a:off x="3352800" y="2743200"/>
            <a:ext cx="12954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334000" y="2743200"/>
            <a:ext cx="1066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0" y="3276600"/>
            <a:ext cx="48006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The prior under the null hypothesis that all betas are small values close to zero: the prior is inverse Chi-distribution with small scale</a:t>
            </a:r>
            <a:endParaRPr lang="he-IL" dirty="0"/>
          </a:p>
        </p:txBody>
      </p:sp>
      <p:sp>
        <p:nvSpPr>
          <p:cNvPr id="14" name="TextBox 13"/>
          <p:cNvSpPr txBox="1"/>
          <p:nvPr/>
        </p:nvSpPr>
        <p:spPr>
          <a:xfrm>
            <a:off x="5181600" y="3200400"/>
            <a:ext cx="37338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The alternative hypothesis: the prior is inverse Chi-distribution with large scale</a:t>
            </a:r>
            <a:endParaRPr lang="he-IL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25566" y="4191000"/>
            <a:ext cx="373831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 set statistic</a:t>
            </a:r>
            <a:endParaRPr lang="he-IL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209800"/>
            <a:ext cx="31813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962400"/>
            <a:ext cx="802957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Down Arrow 24"/>
          <p:cNvSpPr/>
          <p:nvPr/>
        </p:nvSpPr>
        <p:spPr>
          <a:xfrm>
            <a:off x="4191000" y="3048000"/>
            <a:ext cx="274319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TextBox 26"/>
          <p:cNvSpPr txBox="1"/>
          <p:nvPr/>
        </p:nvSpPr>
        <p:spPr>
          <a:xfrm>
            <a:off x="457200" y="1600200"/>
            <a:ext cx="86868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The role of               is to adjust the distribution of gene changes in a specific pathway. 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he-IL" dirty="0"/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1524000"/>
            <a:ext cx="419549" cy="459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 flipH="1">
            <a:off x="2514600" y="5562600"/>
            <a:ext cx="914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52400" y="4876800"/>
            <a:ext cx="236220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A tuning parameter for the expected number of differentiated pathways.</a:t>
            </a:r>
            <a:endParaRPr lang="he-IL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5257800" y="5257800"/>
            <a:ext cx="1752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162800" y="5334000"/>
            <a:ext cx="16764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The shape of the inverse-chi distribution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GSEA (Subramanian et al. 2005)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Rank order N genes in D to form L={g1, ..., </a:t>
            </a:r>
            <a:r>
              <a:rPr lang="en-US" dirty="0" err="1" smtClean="0"/>
              <a:t>gN</a:t>
            </a:r>
            <a:r>
              <a:rPr lang="en-US" dirty="0" smtClean="0"/>
              <a:t> } (for example, using correlation with a phenotype or profile of interest ).</a:t>
            </a:r>
          </a:p>
          <a:p>
            <a:r>
              <a:rPr lang="en-US" dirty="0" smtClean="0"/>
              <a:t>Evaluate the fraction of genes in S (“hits”) weighted by their correlation and the fraction of genes not in S (“misses”) present up to a given position </a:t>
            </a:r>
            <a:r>
              <a:rPr lang="en-US" dirty="0" err="1" smtClean="0"/>
              <a:t>i</a:t>
            </a:r>
            <a:r>
              <a:rPr lang="en-US" dirty="0" smtClean="0"/>
              <a:t> in L: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beta distribution</a:t>
            </a:r>
            <a:endParaRPr lang="en-US" dirty="0"/>
          </a:p>
        </p:txBody>
      </p:sp>
      <p:pic>
        <p:nvPicPr>
          <p:cNvPr id="4" name="Content Placeholder 3" descr="639px-Beta_distribution_pdf.svg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7410" y="2000091"/>
            <a:ext cx="4869180" cy="37261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 set statistic</a:t>
            </a:r>
            <a:endParaRPr lang="he-IL" dirty="0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362200"/>
            <a:ext cx="31813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Down Arrow 24"/>
          <p:cNvSpPr/>
          <p:nvPr/>
        </p:nvSpPr>
        <p:spPr>
          <a:xfrm>
            <a:off x="4648200" y="3352800"/>
            <a:ext cx="274319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TextBox 26"/>
          <p:cNvSpPr txBox="1"/>
          <p:nvPr/>
        </p:nvSpPr>
        <p:spPr>
          <a:xfrm>
            <a:off x="457200" y="1600200"/>
            <a:ext cx="8686800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The role of               is to adjust the distribution of gene changes in a specific pathway. 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he-IL" dirty="0"/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524000"/>
            <a:ext cx="419549" cy="459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1" y="4191000"/>
            <a:ext cx="5714999" cy="506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2800" y="4876800"/>
            <a:ext cx="1945821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0" y="5410200"/>
            <a:ext cx="5209309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ight Arrow 14"/>
          <p:cNvSpPr/>
          <p:nvPr/>
        </p:nvSpPr>
        <p:spPr>
          <a:xfrm>
            <a:off x="1676400" y="57150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Rectangle 10"/>
          <p:cNvSpPr/>
          <p:nvPr/>
        </p:nvSpPr>
        <p:spPr>
          <a:xfrm>
            <a:off x="3252849" y="4783777"/>
            <a:ext cx="381000" cy="533400"/>
          </a:xfrm>
          <a:prstGeom prst="rect">
            <a:avLst/>
          </a:prstGeom>
          <a:noFill/>
          <a:ln w="317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the model</a:t>
            </a:r>
            <a:endParaRPr lang="he-IL" dirty="0"/>
          </a:p>
        </p:txBody>
      </p:sp>
      <p:sp>
        <p:nvSpPr>
          <p:cNvPr id="27" name="TextBox 26"/>
          <p:cNvSpPr txBox="1"/>
          <p:nvPr/>
        </p:nvSpPr>
        <p:spPr>
          <a:xfrm>
            <a:off x="457200" y="2743200"/>
            <a:ext cx="8686800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We now model each pathway, using a statistic that summarize its fold change distribution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role of               is to adjust the distribution of gene changes in a specific pathway. 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he-IL" dirty="0"/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276600"/>
            <a:ext cx="419549" cy="459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457200" y="4038600"/>
            <a:ext cx="78486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Given all parameters, significance is evaluated using the posterior distribution of </a:t>
            </a:r>
            <a:endParaRPr lang="he-IL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91000" y="4572000"/>
            <a:ext cx="438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5638800"/>
            <a:ext cx="309562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Down Arrow 13"/>
          <p:cNvSpPr/>
          <p:nvPr/>
        </p:nvSpPr>
        <p:spPr>
          <a:xfrm>
            <a:off x="4419600" y="5181600"/>
            <a:ext cx="45719" cy="381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TextBox 8"/>
          <p:cNvSpPr txBox="1"/>
          <p:nvPr/>
        </p:nvSpPr>
        <p:spPr>
          <a:xfrm>
            <a:off x="609600" y="1752600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We start with the “global” gene expression parameters  - the expected expression and variance of each gene.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Estimation procedures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Gibbs sampling – we have the forms of the full conditionals for most variables.</a:t>
            </a:r>
          </a:p>
          <a:p>
            <a:r>
              <a:rPr lang="en-US" dirty="0" smtClean="0"/>
              <a:t>For                                we don’t have close forms – they integrated another sampling technique called slice sampling (basically- update one variable at a time by sampling uniformly from its close neighborhood)</a:t>
            </a:r>
          </a:p>
          <a:p>
            <a:endParaRPr lang="he-IL" dirty="0"/>
          </a:p>
        </p:txBody>
      </p:sp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667000"/>
            <a:ext cx="2533650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priors</a:t>
            </a:r>
            <a:endParaRPr lang="he-IL" dirty="0"/>
          </a:p>
        </p:txBody>
      </p:sp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600200"/>
            <a:ext cx="544830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4343400"/>
            <a:ext cx="6496050" cy="162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33400" y="2362200"/>
            <a:ext cx="914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/>
              <a:t>(1)</a:t>
            </a:r>
            <a:endParaRPr lang="he-IL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4876800"/>
            <a:ext cx="914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dirty="0" smtClean="0"/>
              <a:t>(2)</a:t>
            </a: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Conditional priors</a:t>
            </a:r>
            <a:endParaRPr lang="he-IL" dirty="0"/>
          </a:p>
        </p:txBody>
      </p:sp>
      <p:pic>
        <p:nvPicPr>
          <p:cNvPr id="358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295400"/>
            <a:ext cx="74676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85867" y="2057400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/>
              <a:t>(3)</a:t>
            </a:r>
            <a:endParaRPr lang="he-IL" sz="2800" dirty="0"/>
          </a:p>
        </p:txBody>
      </p:sp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4267200"/>
            <a:ext cx="72294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5410200"/>
            <a:ext cx="409575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457200" y="4876800"/>
            <a:ext cx="5854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dirty="0" smtClean="0"/>
              <a:t>(4)</a:t>
            </a:r>
            <a:endParaRPr lang="he-IL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the p53 data that GSEA used: cancer cell line analysis of p53 mutant (n=33) vs. wt (n=17).</a:t>
            </a:r>
          </a:p>
          <a:p>
            <a:r>
              <a:rPr lang="en-US" dirty="0" smtClean="0"/>
              <a:t>Used 522 pathways available from </a:t>
            </a:r>
            <a:r>
              <a:rPr lang="en-US" dirty="0" smtClean="0"/>
              <a:t>MSIGDB.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data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100 repeats of:</a:t>
            </a:r>
          </a:p>
          <a:p>
            <a:pPr lvl="1"/>
            <a:r>
              <a:rPr lang="en-US" dirty="0" smtClean="0"/>
              <a:t> Randomly down-sample the p53 data matrix to have 10-20 samples (overall)</a:t>
            </a:r>
          </a:p>
          <a:p>
            <a:pPr lvl="1"/>
            <a:r>
              <a:rPr lang="en-US" dirty="0" smtClean="0"/>
              <a:t>Randomly shuffle the genes in the 522 pathways</a:t>
            </a:r>
          </a:p>
          <a:p>
            <a:pPr lvl="1"/>
            <a:r>
              <a:rPr lang="en-US" dirty="0" smtClean="0"/>
              <a:t>Randomly select 5 gene sets and reallocate the top 20 differential genes among them.</a:t>
            </a:r>
          </a:p>
          <a:p>
            <a:r>
              <a:rPr lang="en-US" dirty="0" smtClean="0"/>
              <a:t>Evaluate each method in terms of ROC score: for each simulation rank all 522 “pathways” and treat the 5 chosen gene sets as “positives”.</a:t>
            </a:r>
            <a:endParaRPr lang="he-I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data-Results</a:t>
            </a:r>
            <a:endParaRPr lang="he-IL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three simulations: (1)  all gene sets are mutually exclusive, (2) keep only the top 20 differential genes mutually exclusive, and (3) no sampling constraints</a:t>
            </a:r>
            <a:endParaRPr lang="he-IL" sz="2400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2362200" y="2895600"/>
          <a:ext cx="4800600" cy="3724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real data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good feature of the method: no correlation between set size and significance (r=0.07)</a:t>
            </a:r>
            <a:endParaRPr lang="he-IL" sz="2400" dirty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590800"/>
            <a:ext cx="5791200" cy="3380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lowchart: Summing Junction 4"/>
          <p:cNvSpPr/>
          <p:nvPr/>
        </p:nvSpPr>
        <p:spPr>
          <a:xfrm>
            <a:off x="3124200" y="5181600"/>
            <a:ext cx="76200" cy="152400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Flowchart: Summing Junction 5"/>
          <p:cNvSpPr/>
          <p:nvPr/>
        </p:nvSpPr>
        <p:spPr>
          <a:xfrm>
            <a:off x="3505200" y="4343400"/>
            <a:ext cx="76200" cy="152400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Flowchart: Summing Junction 8"/>
          <p:cNvSpPr/>
          <p:nvPr/>
        </p:nvSpPr>
        <p:spPr>
          <a:xfrm>
            <a:off x="3048000" y="4800600"/>
            <a:ext cx="76200" cy="152400"/>
          </a:xfrm>
          <a:prstGeom prst="flowChartSummingJunc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GSEA (Subramanian et al. 2005)</a:t>
            </a:r>
            <a:endParaRPr lang="he-IL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752600"/>
            <a:ext cx="6392617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62000" y="3733800"/>
            <a:ext cx="54864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 smtClean="0"/>
              <a:t>The enrichment score of S is s the maximum deviation from zero: </a:t>
            </a:r>
            <a:endParaRPr lang="he-IL" sz="2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5105400"/>
            <a:ext cx="5105400" cy="4786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7696200" y="1752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1</a:t>
            </a:r>
            <a:endParaRPr lang="he-IL" dirty="0"/>
          </a:p>
        </p:txBody>
      </p:sp>
      <p:sp>
        <p:nvSpPr>
          <p:cNvPr id="7" name="Rectangle 6"/>
          <p:cNvSpPr/>
          <p:nvPr/>
        </p:nvSpPr>
        <p:spPr>
          <a:xfrm>
            <a:off x="7696200" y="2057400"/>
            <a:ext cx="381000" cy="3048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2</a:t>
            </a:r>
            <a:endParaRPr lang="he-IL" dirty="0"/>
          </a:p>
        </p:txBody>
      </p:sp>
      <p:sp>
        <p:nvSpPr>
          <p:cNvPr id="8" name="Rectangle 7"/>
          <p:cNvSpPr/>
          <p:nvPr/>
        </p:nvSpPr>
        <p:spPr>
          <a:xfrm>
            <a:off x="7696200" y="23622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3</a:t>
            </a:r>
            <a:endParaRPr lang="he-IL" dirty="0"/>
          </a:p>
        </p:txBody>
      </p:sp>
      <p:sp>
        <p:nvSpPr>
          <p:cNvPr id="9" name="Rectangle 8"/>
          <p:cNvSpPr/>
          <p:nvPr/>
        </p:nvSpPr>
        <p:spPr>
          <a:xfrm>
            <a:off x="7696200" y="2667000"/>
            <a:ext cx="381000" cy="3048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4</a:t>
            </a:r>
            <a:endParaRPr lang="he-IL" dirty="0"/>
          </a:p>
        </p:txBody>
      </p:sp>
      <p:sp>
        <p:nvSpPr>
          <p:cNvPr id="10" name="Rectangle 9"/>
          <p:cNvSpPr/>
          <p:nvPr/>
        </p:nvSpPr>
        <p:spPr>
          <a:xfrm>
            <a:off x="7696200" y="29718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5</a:t>
            </a:r>
            <a:endParaRPr lang="he-IL" dirty="0"/>
          </a:p>
        </p:txBody>
      </p:sp>
      <p:sp>
        <p:nvSpPr>
          <p:cNvPr id="11" name="Rectangle 10"/>
          <p:cNvSpPr/>
          <p:nvPr/>
        </p:nvSpPr>
        <p:spPr>
          <a:xfrm>
            <a:off x="7696200" y="3276600"/>
            <a:ext cx="381000" cy="3048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6</a:t>
            </a:r>
            <a:endParaRPr lang="he-IL" dirty="0"/>
          </a:p>
        </p:txBody>
      </p:sp>
      <p:sp>
        <p:nvSpPr>
          <p:cNvPr id="12" name="Rectangle 11"/>
          <p:cNvSpPr/>
          <p:nvPr/>
        </p:nvSpPr>
        <p:spPr>
          <a:xfrm>
            <a:off x="7696200" y="35814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7</a:t>
            </a:r>
            <a:endParaRPr lang="he-IL" dirty="0"/>
          </a:p>
        </p:txBody>
      </p:sp>
      <p:sp>
        <p:nvSpPr>
          <p:cNvPr id="13" name="Rectangle 12"/>
          <p:cNvSpPr/>
          <p:nvPr/>
        </p:nvSpPr>
        <p:spPr>
          <a:xfrm>
            <a:off x="7696200" y="38862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8</a:t>
            </a:r>
            <a:endParaRPr lang="he-IL" dirty="0"/>
          </a:p>
        </p:txBody>
      </p:sp>
      <p:sp>
        <p:nvSpPr>
          <p:cNvPr id="14" name="Rectangle 13"/>
          <p:cNvSpPr/>
          <p:nvPr/>
        </p:nvSpPr>
        <p:spPr>
          <a:xfrm>
            <a:off x="7696200" y="4863405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dirty="0" smtClean="0"/>
              <a:t>i</a:t>
            </a:r>
            <a:endParaRPr lang="he-IL" dirty="0"/>
          </a:p>
        </p:txBody>
      </p:sp>
      <p:sp>
        <p:nvSpPr>
          <p:cNvPr id="16" name="TextBox 15"/>
          <p:cNvSpPr txBox="1"/>
          <p:nvPr/>
        </p:nvSpPr>
        <p:spPr>
          <a:xfrm>
            <a:off x="7239000" y="1371600"/>
            <a:ext cx="121920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/>
              <a:t>Ranking</a:t>
            </a:r>
            <a:endParaRPr lang="he-IL" dirty="0"/>
          </a:p>
        </p:txBody>
      </p:sp>
      <p:sp>
        <p:nvSpPr>
          <p:cNvPr id="20" name="Oval 19"/>
          <p:cNvSpPr/>
          <p:nvPr/>
        </p:nvSpPr>
        <p:spPr>
          <a:xfrm>
            <a:off x="7848600" y="4343400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2" name="Oval 21"/>
          <p:cNvSpPr/>
          <p:nvPr/>
        </p:nvSpPr>
        <p:spPr>
          <a:xfrm>
            <a:off x="7848600" y="4495800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3" name="Oval 22"/>
          <p:cNvSpPr/>
          <p:nvPr/>
        </p:nvSpPr>
        <p:spPr>
          <a:xfrm>
            <a:off x="7848600" y="4648200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4" name="Oval 23"/>
          <p:cNvSpPr/>
          <p:nvPr/>
        </p:nvSpPr>
        <p:spPr>
          <a:xfrm>
            <a:off x="7848600" y="6324600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Oval 24"/>
          <p:cNvSpPr/>
          <p:nvPr/>
        </p:nvSpPr>
        <p:spPr>
          <a:xfrm>
            <a:off x="7848600" y="6477000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Oval 25"/>
          <p:cNvSpPr/>
          <p:nvPr/>
        </p:nvSpPr>
        <p:spPr>
          <a:xfrm>
            <a:off x="7848600" y="6629400"/>
            <a:ext cx="45719" cy="457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7" name="Rectangle 26"/>
          <p:cNvSpPr/>
          <p:nvPr/>
        </p:nvSpPr>
        <p:spPr>
          <a:xfrm>
            <a:off x="7696200" y="51816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200" dirty="0" smtClean="0"/>
              <a:t>i+1</a:t>
            </a:r>
            <a:endParaRPr lang="he-IL" sz="1200" dirty="0"/>
          </a:p>
        </p:txBody>
      </p:sp>
      <p:sp>
        <p:nvSpPr>
          <p:cNvPr id="28" name="Rectangle 27"/>
          <p:cNvSpPr/>
          <p:nvPr/>
        </p:nvSpPr>
        <p:spPr>
          <a:xfrm>
            <a:off x="7696200" y="5486400"/>
            <a:ext cx="381000" cy="3048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200" dirty="0" smtClean="0"/>
              <a:t>i+2</a:t>
            </a:r>
            <a:endParaRPr lang="he-IL" sz="1200" dirty="0"/>
          </a:p>
        </p:txBody>
      </p:sp>
      <p:sp>
        <p:nvSpPr>
          <p:cNvPr id="29" name="Rectangle 28"/>
          <p:cNvSpPr/>
          <p:nvPr/>
        </p:nvSpPr>
        <p:spPr>
          <a:xfrm>
            <a:off x="7696200" y="5791200"/>
            <a:ext cx="381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1200" dirty="0" smtClean="0"/>
              <a:t>i+3</a:t>
            </a:r>
            <a:endParaRPr lang="he-IL" sz="1200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7450771" y="5170380"/>
            <a:ext cx="8382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810000" y="2971800"/>
            <a:ext cx="6096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267200" y="3124200"/>
            <a:ext cx="12954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400" dirty="0" smtClean="0"/>
              <a:t>The size of S</a:t>
            </a:r>
            <a:endParaRPr lang="he-I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 on p53</a:t>
            </a:r>
            <a:endParaRPr lang="he-IL" dirty="0"/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447800"/>
            <a:ext cx="6060575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52400" y="3657600"/>
            <a:ext cx="23622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Not discovered by GSEA or GSA</a:t>
            </a:r>
            <a:endParaRPr lang="he-IL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1905000"/>
            <a:ext cx="2438400" cy="8382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/>
              <a:t>Not discovered by BGSA</a:t>
            </a:r>
            <a:endParaRPr lang="he-I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not clear if GSEA with ranking by absolute z-scores provides similar results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They do not mention the significance level used for GSA and GSEA.</a:t>
            </a:r>
            <a:endParaRPr lang="en-US" dirty="0" smtClean="0"/>
          </a:p>
          <a:p>
            <a:r>
              <a:rPr lang="en-US" dirty="0" smtClean="0"/>
              <a:t>Simulation is biased towards creating random gene-sets that are “mixed” in terms of the number of up- and down- regulated genes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GSA seems simple and outperforms GSEA.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GSEA (Subramanian et al. 2005)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If p is 0, the score is the </a:t>
            </a:r>
            <a:r>
              <a:rPr lang="en-US" dirty="0" err="1" smtClean="0"/>
              <a:t>Kolmogorov</a:t>
            </a:r>
            <a:r>
              <a:rPr lang="en-US" dirty="0" smtClean="0"/>
              <a:t>-Smirnov statistic for comparing two distributions (that is, the maximal difference between two CDFs).</a:t>
            </a:r>
          </a:p>
          <a:p>
            <a:r>
              <a:rPr lang="en-US" dirty="0" smtClean="0"/>
              <a:t>Significance estimation is done by permuting phenotypes – for every pathway S perform random shuffling of samples labels and estimate its significance (q-value).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GSEA (Subramanian et al. 2005)</a:t>
            </a:r>
            <a:endParaRPr lang="he-IL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3124200"/>
            <a:ext cx="744855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14400" y="1600200"/>
            <a:ext cx="6858000" cy="48320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 smtClean="0"/>
              <a:t>Calculate the normalize scores (done with the same S, therefore adjust for variation in gene set size):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The definitions for negative ES scores are the same.</a:t>
            </a:r>
          </a:p>
          <a:p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GSEA (Subramanian et al. 2005)</a:t>
            </a:r>
            <a:endParaRPr lang="he-IL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Use this null distribution to compute an FDR q value, for a given NES(S)= α ≥ 0. The FDR is the ratio of the percentage of all (</a:t>
            </a:r>
            <a:r>
              <a:rPr lang="en-US" dirty="0" err="1" smtClean="0"/>
              <a:t>S,π</a:t>
            </a:r>
            <a:r>
              <a:rPr lang="en-US" dirty="0" smtClean="0"/>
              <a:t>) with NES(</a:t>
            </a:r>
            <a:r>
              <a:rPr lang="en-US" dirty="0" err="1" smtClean="0"/>
              <a:t>S,π</a:t>
            </a:r>
            <a:r>
              <a:rPr lang="en-US" dirty="0" smtClean="0"/>
              <a:t>)≥ 0, whose NES(</a:t>
            </a:r>
            <a:r>
              <a:rPr lang="en-US" dirty="0" err="1" smtClean="0"/>
              <a:t>S,π</a:t>
            </a:r>
            <a:r>
              <a:rPr lang="en-US" dirty="0" smtClean="0"/>
              <a:t>)≥ α divided by the percentage of observed S with NES(S)≥ α and similarly if NES(S)= α ≤ 0:</a:t>
            </a:r>
            <a:endParaRPr lang="he-I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4800600"/>
            <a:ext cx="61341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GSA (</a:t>
            </a:r>
            <a:r>
              <a:rPr lang="en-US" dirty="0" err="1" smtClean="0"/>
              <a:t>Efron</a:t>
            </a:r>
            <a:r>
              <a:rPr lang="en-US" dirty="0" smtClean="0"/>
              <a:t> and </a:t>
            </a:r>
            <a:r>
              <a:rPr lang="en-US" dirty="0" err="1" smtClean="0"/>
              <a:t>Tibshirani</a:t>
            </a:r>
            <a:r>
              <a:rPr lang="en-US" dirty="0" smtClean="0"/>
              <a:t> 2007)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GSEA is dependent on the entire distribution of z-scores, while we are interested in the tails.</a:t>
            </a:r>
          </a:p>
          <a:p>
            <a:r>
              <a:rPr lang="en-US" dirty="0" smtClean="0"/>
              <a:t>In GSA, we calculate the </a:t>
            </a:r>
            <a:r>
              <a:rPr lang="en-US" i="1" dirty="0" err="1" smtClean="0"/>
              <a:t>maxmean</a:t>
            </a:r>
            <a:r>
              <a:rPr lang="en-US" dirty="0" smtClean="0"/>
              <a:t> statistic for each pathway: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Separate positive and negative z-scores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Calculate the T- average: zero all positive scores and calculate the average.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Calculate T+ similarly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i="1" dirty="0" err="1" smtClean="0"/>
              <a:t>Maxmean</a:t>
            </a:r>
            <a:r>
              <a:rPr lang="en-US" i="1" dirty="0" smtClean="0"/>
              <a:t> =   </a:t>
            </a:r>
          </a:p>
          <a:p>
            <a:pPr lvl="1">
              <a:buNone/>
            </a:pPr>
            <a:endParaRPr lang="he-IL" i="1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429000" y="5791200"/>
          <a:ext cx="2057400" cy="498764"/>
        </p:xfrm>
        <a:graphic>
          <a:graphicData uri="http://schemas.openxmlformats.org/presentationml/2006/ole">
            <p:oleObj spid="_x0000_s24578" name="Equation" r:id="rId3" imgW="83808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GSA permutations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 in GSEA, GSA use permutations on the samples labels.</a:t>
            </a:r>
          </a:p>
          <a:p>
            <a:r>
              <a:rPr lang="en-US" dirty="0" smtClean="0"/>
              <a:t>However, GSA also uses estimations on random pathways: all </a:t>
            </a:r>
            <a:r>
              <a:rPr lang="en-US" dirty="0" err="1" smtClean="0"/>
              <a:t>maxmean</a:t>
            </a:r>
            <a:r>
              <a:rPr lang="en-US" dirty="0" smtClean="0"/>
              <a:t> statistics are first standardized using random pathway scores, and then significance is estimated using label permutations.</a:t>
            </a:r>
          </a:p>
          <a:p>
            <a:r>
              <a:rPr lang="en-US" i="1" dirty="0" err="1" smtClean="0"/>
              <a:t>Maxmean</a:t>
            </a:r>
            <a:r>
              <a:rPr lang="en-US" i="1" dirty="0" smtClean="0"/>
              <a:t> </a:t>
            </a:r>
            <a:r>
              <a:rPr lang="en-US" dirty="0" smtClean="0"/>
              <a:t>drawback – works well especially when all genes in the pathway are up or down regulated.</a:t>
            </a:r>
            <a:endParaRPr lang="he-IL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1991</TotalTime>
  <Words>1571</Words>
  <Application>Microsoft Office PowerPoint</Application>
  <PresentationFormat>On-screen Show (4:3)</PresentationFormat>
  <Paragraphs>205</Paragraphs>
  <Slides>41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Office Theme</vt:lpstr>
      <vt:lpstr>Equation</vt:lpstr>
      <vt:lpstr>Bayesian gene set analysis for identifying significant biological pathways</vt:lpstr>
      <vt:lpstr>Intro to gene sets analysis</vt:lpstr>
      <vt:lpstr>GSEA (Subramanian et al. 2005)</vt:lpstr>
      <vt:lpstr>GSEA (Subramanian et al. 2005)</vt:lpstr>
      <vt:lpstr>GSEA (Subramanian et al. 2005)</vt:lpstr>
      <vt:lpstr>GSEA (Subramanian et al. 2005)</vt:lpstr>
      <vt:lpstr>GSEA (Subramanian et al. 2005)</vt:lpstr>
      <vt:lpstr>GSA (Efron and Tibshirani 2007)</vt:lpstr>
      <vt:lpstr>GSA permutations</vt:lpstr>
      <vt:lpstr>Fast intro to Bayesian inference and estimation</vt:lpstr>
      <vt:lpstr>Maximum likelihood</vt:lpstr>
      <vt:lpstr>Bayesian inference</vt:lpstr>
      <vt:lpstr>Maximum A-Posteriori (MAP) Estimation</vt:lpstr>
      <vt:lpstr>MCMC</vt:lpstr>
      <vt:lpstr>MCMC</vt:lpstr>
      <vt:lpstr>Gibbs sampler</vt:lpstr>
      <vt:lpstr>Hierarchical Bayes model</vt:lpstr>
      <vt:lpstr>A simple example</vt:lpstr>
      <vt:lpstr>BGSA hierarchy - abstract</vt:lpstr>
      <vt:lpstr>BGSA hierarchy - abstract</vt:lpstr>
      <vt:lpstr>BGSA hierarchy - abstract</vt:lpstr>
      <vt:lpstr>BGSA: proposed hierarchy</vt:lpstr>
      <vt:lpstr>BGSA: proposed hierarchy</vt:lpstr>
      <vt:lpstr>Inverse Chi square distribution</vt:lpstr>
      <vt:lpstr>BGSA: proposed hierarchy</vt:lpstr>
      <vt:lpstr>Gene common non-informative priors</vt:lpstr>
      <vt:lpstr>The gene set statistic</vt:lpstr>
      <vt:lpstr>The gene set statistic</vt:lpstr>
      <vt:lpstr>The gene set statistic</vt:lpstr>
      <vt:lpstr>The beta distribution</vt:lpstr>
      <vt:lpstr>The gene set statistic</vt:lpstr>
      <vt:lpstr>Summary of the model</vt:lpstr>
      <vt:lpstr>Estimation procedures</vt:lpstr>
      <vt:lpstr>Conditional priors</vt:lpstr>
      <vt:lpstr>Conditional priors</vt:lpstr>
      <vt:lpstr>Results</vt:lpstr>
      <vt:lpstr>Simulated data</vt:lpstr>
      <vt:lpstr>Simulated data-Results</vt:lpstr>
      <vt:lpstr>On the real data</vt:lpstr>
      <vt:lpstr>Result on p53</vt:lpstr>
      <vt:lpstr>Comments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Bayesian gene set analysis for identifying significant biological pathways</dc:title>
  <dc:creator>David Amar</dc:creator>
  <cp:lastModifiedBy>milis</cp:lastModifiedBy>
  <cp:revision>160</cp:revision>
  <dcterms:created xsi:type="dcterms:W3CDTF">2006-08-16T00:00:00Z</dcterms:created>
  <dcterms:modified xsi:type="dcterms:W3CDTF">2011-12-27T21:12:52Z</dcterms:modified>
</cp:coreProperties>
</file>